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58" r:id="rId5"/>
    <p:sldId id="259" r:id="rId6"/>
    <p:sldId id="266" r:id="rId7"/>
    <p:sldId id="260" r:id="rId8"/>
    <p:sldId id="261" r:id="rId9"/>
    <p:sldId id="262" r:id="rId10"/>
    <p:sldId id="265" r:id="rId11"/>
    <p:sldId id="264"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95" r:id="rId34"/>
    <p:sldId id="289" r:id="rId35"/>
    <p:sldId id="290" r:id="rId36"/>
    <p:sldId id="291" r:id="rId37"/>
    <p:sldId id="292" r:id="rId38"/>
    <p:sldId id="293" r:id="rId39"/>
    <p:sldId id="294" r:id="rId40"/>
    <p:sldId id="296" r:id="rId41"/>
    <p:sldId id="297" r:id="rId42"/>
    <p:sldId id="298" r:id="rId43"/>
    <p:sldId id="299" r:id="rId44"/>
    <p:sldId id="300" r:id="rId45"/>
    <p:sldId id="301" r:id="rId46"/>
    <p:sldId id="302"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7" r:id="rId60"/>
    <p:sldId id="319" r:id="rId61"/>
    <p:sldId id="318"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9" r:id="rId81"/>
    <p:sldId id="340" r:id="rId82"/>
    <p:sldId id="341" r:id="rId83"/>
    <p:sldId id="342" r:id="rId84"/>
    <p:sldId id="343" r:id="rId85"/>
    <p:sldId id="344" r:id="rId86"/>
    <p:sldId id="345" r:id="rId87"/>
    <p:sldId id="346" r:id="rId88"/>
    <p:sldId id="347" r:id="rId89"/>
    <p:sldId id="348" r:id="rId90"/>
    <p:sldId id="349" r:id="rId91"/>
    <p:sldId id="351" r:id="rId92"/>
    <p:sldId id="350"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6" r:id="rId107"/>
    <p:sldId id="365" r:id="rId108"/>
    <p:sldId id="367" r:id="rId109"/>
    <p:sldId id="368" r:id="rId110"/>
    <p:sldId id="369" r:id="rId111"/>
    <p:sldId id="370" r:id="rId112"/>
    <p:sldId id="371" r:id="rId113"/>
    <p:sldId id="372" r:id="rId114"/>
    <p:sldId id="374" r:id="rId115"/>
    <p:sldId id="373" r:id="rId116"/>
    <p:sldId id="375" r:id="rId117"/>
    <p:sldId id="376" r:id="rId118"/>
    <p:sldId id="383" r:id="rId119"/>
    <p:sldId id="384" r:id="rId120"/>
    <p:sldId id="385" r:id="rId121"/>
    <p:sldId id="386" r:id="rId122"/>
    <p:sldId id="387" r:id="rId123"/>
    <p:sldId id="377" r:id="rId124"/>
    <p:sldId id="378" r:id="rId125"/>
    <p:sldId id="379" r:id="rId126"/>
    <p:sldId id="380"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5" r:id="rId151"/>
    <p:sldId id="416" r:id="rId152"/>
    <p:sldId id="417" r:id="rId153"/>
    <p:sldId id="411" r:id="rId154"/>
    <p:sldId id="418" r:id="rId155"/>
    <p:sldId id="419" r:id="rId156"/>
    <p:sldId id="420" r:id="rId157"/>
    <p:sldId id="421" r:id="rId158"/>
    <p:sldId id="422" r:id="rId159"/>
    <p:sldId id="423" r:id="rId160"/>
    <p:sldId id="424" r:id="rId161"/>
    <p:sldId id="425" r:id="rId162"/>
    <p:sldId id="426" r:id="rId163"/>
    <p:sldId id="427" r:id="rId164"/>
    <p:sldId id="412" r:id="rId165"/>
    <p:sldId id="428" r:id="rId166"/>
    <p:sldId id="413" r:id="rId167"/>
    <p:sldId id="414"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279" r:id="rId203"/>
    <p:sldId id="338" r:id="rId2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65" d="100"/>
          <a:sy n="65" d="100"/>
        </p:scale>
        <p:origin x="-1452" y="-108"/>
      </p:cViewPr>
      <p:guideLst>
        <p:guide orient="horz" pos="2160"/>
        <p:guide pos="2880"/>
      </p:guideLst>
    </p:cSldViewPr>
  </p:slideViewPr>
  <p:outlineViewPr>
    <p:cViewPr>
      <p:scale>
        <a:sx n="33" d="100"/>
        <a:sy n="33" d="100"/>
      </p:scale>
      <p:origin x="0" y="1578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viewProps" Target="viewProp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C82508-174B-47EC-B343-3DD6482EC71B}"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82508-174B-47EC-B343-3DD6482EC71B}"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82508-174B-47EC-B343-3DD6482EC71B}"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82508-174B-47EC-B343-3DD6482EC71B}"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C82508-174B-47EC-B343-3DD6482EC71B}" type="datetimeFigureOut">
              <a:rPr lang="en-US" smtClean="0"/>
              <a:pPr/>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C82508-174B-47EC-B343-3DD6482EC71B}" type="datetimeFigureOut">
              <a:rPr lang="en-US" smtClean="0"/>
              <a:pPr/>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C82508-174B-47EC-B343-3DD6482EC71B}" type="datetimeFigureOut">
              <a:rPr lang="en-US" smtClean="0"/>
              <a:pPr/>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C82508-174B-47EC-B343-3DD6482EC71B}" type="datetimeFigureOut">
              <a:rPr lang="en-US" smtClean="0"/>
              <a:pPr/>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C82508-174B-47EC-B343-3DD6482EC71B}" type="datetimeFigureOut">
              <a:rPr lang="en-US" smtClean="0"/>
              <a:pPr/>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C82508-174B-47EC-B343-3DD6482EC71B}" type="datetimeFigureOut">
              <a:rPr lang="en-US" smtClean="0"/>
              <a:pPr/>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C82508-174B-47EC-B343-3DD6482EC71B}" type="datetimeFigureOut">
              <a:rPr lang="en-US" smtClean="0"/>
              <a:pPr/>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C04140-0A1E-4B4E-8A47-3E9BB6F4EBF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C82508-174B-47EC-B343-3DD6482EC71B}" type="datetimeFigureOut">
              <a:rPr lang="en-US" smtClean="0"/>
              <a:pPr/>
              <a:t>10/1/2020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C04140-0A1E-4B4E-8A47-3E9BB6F4EBF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41.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7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1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19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www.eeeguide.com/wp-content/uploads/2016/09/Triangular-Wave-Generator-Using-Op-amp-5.jpg" TargetMode="Externa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143725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6" name="Rectangle 5"/>
          <p:cNvSpPr/>
          <p:nvPr/>
        </p:nvSpPr>
        <p:spPr>
          <a:xfrm>
            <a:off x="762000" y="1676400"/>
            <a:ext cx="8001000"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465138" indent="-465138" algn="just">
              <a:buFont typeface="Wingdings" pitchFamily="2" charset="2"/>
              <a:buChar char="Ø"/>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comparator</a:t>
            </a:r>
            <a:r>
              <a:rPr lang="en-US" sz="2000" dirty="0" smtClean="0">
                <a:latin typeface="Times New Roman" pitchFamily="18" charset="0"/>
                <a:cs typeface="Times New Roman" pitchFamily="18" charset="0"/>
              </a:rPr>
              <a:t> is an electronic circuit, which compares the two inputs that are applied to it and produces an output. </a:t>
            </a:r>
          </a:p>
          <a:p>
            <a:pPr marL="465138" indent="-465138" algn="just">
              <a:buFont typeface="Wingdings" pitchFamily="2" charset="2"/>
              <a:buChar char="Ø"/>
            </a:pPr>
            <a:r>
              <a:rPr lang="en-US" sz="2000" dirty="0" smtClean="0">
                <a:latin typeface="Times New Roman" pitchFamily="18" charset="0"/>
                <a:cs typeface="Times New Roman" pitchFamily="18" charset="0"/>
              </a:rPr>
              <a:t>The output value of the comparator indicates which of the inputs is </a:t>
            </a:r>
            <a:r>
              <a:rPr lang="en-US" sz="2400" b="1" dirty="0" smtClean="0">
                <a:latin typeface="Times New Roman" pitchFamily="18" charset="0"/>
                <a:cs typeface="Times New Roman" pitchFamily="18" charset="0"/>
              </a:rPr>
              <a:t>greater or lesser</a:t>
            </a:r>
            <a:r>
              <a:rPr lang="en-US" sz="24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465138" indent="-465138" algn="just">
              <a:buFont typeface="Wingdings" pitchFamily="2" charset="2"/>
              <a:buChar char="Ø"/>
            </a:pPr>
            <a:r>
              <a:rPr lang="en-US" sz="2000" dirty="0" smtClean="0">
                <a:latin typeface="Times New Roman" pitchFamily="18" charset="0"/>
                <a:cs typeface="Times New Roman" pitchFamily="18" charset="0"/>
              </a:rPr>
              <a:t>Comparator falls under </a:t>
            </a:r>
            <a:r>
              <a:rPr lang="en-US" sz="2400" b="1" dirty="0" smtClean="0">
                <a:latin typeface="Times New Roman" pitchFamily="18" charset="0"/>
                <a:cs typeface="Times New Roman" pitchFamily="18" charset="0"/>
              </a:rPr>
              <a:t>non-linear applications </a:t>
            </a:r>
            <a:r>
              <a:rPr lang="en-US" sz="2000" dirty="0" smtClean="0">
                <a:latin typeface="Times New Roman" pitchFamily="18" charset="0"/>
                <a:cs typeface="Times New Roman" pitchFamily="18" charset="0"/>
              </a:rPr>
              <a:t>of ICs.</a:t>
            </a:r>
            <a:endParaRPr lang="en-US" sz="2000" dirty="0">
              <a:latin typeface="Times New Roman" pitchFamily="18" charset="0"/>
              <a:cs typeface="Times New Roman" pitchFamily="18" charset="0"/>
            </a:endParaRPr>
          </a:p>
        </p:txBody>
      </p:sp>
      <p:sp>
        <p:nvSpPr>
          <p:cNvPr id="7" name="Rectangle 6"/>
          <p:cNvSpPr/>
          <p:nvPr/>
        </p:nvSpPr>
        <p:spPr>
          <a:xfrm>
            <a:off x="22495" y="3810000"/>
            <a:ext cx="238610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Types of Comparators</a:t>
            </a:r>
            <a:endParaRPr lang="en-US" b="1" dirty="0">
              <a:latin typeface="Times New Roman" pitchFamily="18" charset="0"/>
              <a:cs typeface="Times New Roman" pitchFamily="18" charset="0"/>
            </a:endParaRPr>
          </a:p>
        </p:txBody>
      </p:sp>
      <p:sp>
        <p:nvSpPr>
          <p:cNvPr id="8" name="Rectangle 7"/>
          <p:cNvSpPr/>
          <p:nvPr/>
        </p:nvSpPr>
        <p:spPr>
          <a:xfrm>
            <a:off x="2286000" y="4306669"/>
            <a:ext cx="4572000" cy="92333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dirty="0" smtClean="0">
                <a:latin typeface="Times New Roman" pitchFamily="18" charset="0"/>
                <a:cs typeface="Times New Roman" pitchFamily="18" charset="0"/>
              </a:rPr>
              <a:t>Comparators are of two types :</a:t>
            </a:r>
            <a:r>
              <a:rPr lang="en-US" b="1" dirty="0" smtClean="0">
                <a:latin typeface="Times New Roman" pitchFamily="18" charset="0"/>
                <a:cs typeface="Times New Roman" pitchFamily="18" charset="0"/>
              </a:rPr>
              <a:t> </a:t>
            </a:r>
          </a:p>
          <a:p>
            <a:pPr marL="342900" indent="-342900">
              <a:buFont typeface="+mj-lt"/>
              <a:buAutoNum type="arabicPeriod"/>
            </a:pPr>
            <a:r>
              <a:rPr lang="en-US" b="1" dirty="0" smtClean="0">
                <a:latin typeface="Times New Roman" pitchFamily="18" charset="0"/>
                <a:cs typeface="Times New Roman" pitchFamily="18" charset="0"/>
              </a:rPr>
              <a:t>Inverting</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Comparators </a:t>
            </a:r>
          </a:p>
          <a:p>
            <a:pPr marL="342900" indent="-342900">
              <a:buFont typeface="+mj-lt"/>
              <a:buAutoNum type="arabicPeriod"/>
            </a:pPr>
            <a:r>
              <a:rPr lang="en-US" b="1" dirty="0" smtClean="0">
                <a:latin typeface="Times New Roman" pitchFamily="18" charset="0"/>
                <a:cs typeface="Times New Roman" pitchFamily="18" charset="0"/>
              </a:rPr>
              <a:t>Non-inverting</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Comparators </a:t>
            </a:r>
            <a:endParaRPr lang="en-US" b="1"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4419600" y="1524000"/>
            <a:ext cx="407900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p:txBody>
      </p:sp>
      <p:pic>
        <p:nvPicPr>
          <p:cNvPr id="21510" name="Picture 6" descr="741 IC Non-Inverting Comparator Circuit"/>
          <p:cNvPicPr>
            <a:picLocks noChangeAspect="1" noChangeArrowheads="1"/>
          </p:cNvPicPr>
          <p:nvPr/>
        </p:nvPicPr>
        <p:blipFill>
          <a:blip r:embed="rId2" cstate="print"/>
          <a:srcRect/>
          <a:stretch>
            <a:fillRect/>
          </a:stretch>
        </p:blipFill>
        <p:spPr bwMode="auto">
          <a:xfrm>
            <a:off x="0" y="762000"/>
            <a:ext cx="3886200" cy="2987517"/>
          </a:xfrm>
          <a:prstGeom prst="rect">
            <a:avLst/>
          </a:prstGeom>
          <a:ln>
            <a:noFill/>
          </a:ln>
          <a:effectLst>
            <a:softEdge rad="112500"/>
          </a:effectLst>
        </p:spPr>
      </p:pic>
      <p:pic>
        <p:nvPicPr>
          <p:cNvPr id="21512" name="Picture 8" descr="741 IC Op-Amp Non-Inverting Comparator Waveform"/>
          <p:cNvPicPr>
            <a:picLocks noChangeAspect="1" noChangeArrowheads="1"/>
          </p:cNvPicPr>
          <p:nvPr/>
        </p:nvPicPr>
        <p:blipFill>
          <a:blip r:embed="rId3" cstate="print"/>
          <a:srcRect/>
          <a:stretch>
            <a:fillRect/>
          </a:stretch>
        </p:blipFill>
        <p:spPr bwMode="auto">
          <a:xfrm>
            <a:off x="2276475" y="3028949"/>
            <a:ext cx="6867525" cy="3829051"/>
          </a:xfrm>
          <a:prstGeom prst="rect">
            <a:avLst/>
          </a:prstGeom>
          <a:ln>
            <a:noFill/>
          </a:ln>
          <a:effectLst>
            <a:softEdge rad="112500"/>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524000"/>
            <a:ext cx="8534400" cy="70788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sz="2000" b="1" dirty="0" smtClean="0">
                <a:solidFill>
                  <a:srgbClr val="FFFF00"/>
                </a:solidFill>
                <a:latin typeface="Times New Roman" pitchFamily="18" charset="0"/>
                <a:cs typeface="Times New Roman" pitchFamily="18" charset="0"/>
              </a:rPr>
              <a:t>A positive clamper is a clamper circuit that produces an output in such a way that the input signal gets shifted vertically by a positive DC value.</a:t>
            </a:r>
            <a:endParaRPr lang="en-US" sz="2000" b="1" dirty="0">
              <a:solidFill>
                <a:srgbClr val="FFFF00"/>
              </a:solidFill>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6" name="Rectangle 5"/>
          <p:cNvSpPr/>
          <p:nvPr/>
        </p:nvSpPr>
        <p:spPr>
          <a:xfrm>
            <a:off x="0" y="838200"/>
            <a:ext cx="188384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Clamper</a:t>
            </a:r>
          </a:p>
        </p:txBody>
      </p:sp>
      <p:sp>
        <p:nvSpPr>
          <p:cNvPr id="117761" name="Rectangle 1"/>
          <p:cNvSpPr>
            <a:spLocks noChangeArrowheads="1"/>
          </p:cNvSpPr>
          <p:nvPr/>
        </p:nvSpPr>
        <p:spPr bwMode="auto">
          <a:xfrm>
            <a:off x="0" y="2575678"/>
            <a:ext cx="9144000" cy="286232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pitchFamily="2" charset="2"/>
              <a:buChar char="Ø"/>
              <a:tabLst/>
            </a:pPr>
            <a:r>
              <a:rPr lang="en-US" dirty="0" smtClean="0">
                <a:solidFill>
                  <a:schemeClr val="tx1"/>
                </a:solidFill>
                <a:latin typeface="Times New Roman" pitchFamily="18" charset="0"/>
                <a:cs typeface="Times New Roman" pitchFamily="18" charset="0"/>
              </a:rPr>
              <a:t>A</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sinusoidal voltage signal</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applied to the inverting terminal of op-amp through a network that consists of a capacitor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C</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 and a resistor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 That means, AC voltage signal is applied to the inverting terminal of the op-amp.</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DC reference voltage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applied to the non-inverting terminal of the op-amp.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can be chosen by varying the resistor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 In this case, we will get a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of a positive value.</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above circuit produces an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output,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which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is the combination (resultant sum)</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voltage signal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That means, the clamper circuit produces an output in such a way that the sinusoidal voltage signal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gets shifted vertically upwards by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Positive Clipper Circuit"/>
          <p:cNvPicPr>
            <a:picLocks noChangeAspect="1" noChangeArrowheads="1"/>
          </p:cNvPicPr>
          <p:nvPr/>
        </p:nvPicPr>
        <p:blipFill>
          <a:blip r:embed="rId2" cstate="print"/>
          <a:srcRect/>
          <a:stretch>
            <a:fillRect/>
          </a:stretch>
        </p:blipFill>
        <p:spPr bwMode="auto">
          <a:xfrm>
            <a:off x="3200400" y="1219200"/>
            <a:ext cx="5715000" cy="5295900"/>
          </a:xfrm>
          <a:prstGeom prst="rect">
            <a:avLst/>
          </a:prstGeom>
          <a:noFill/>
          <a:ln>
            <a:solidFill>
              <a:srgbClr val="FF0000"/>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6" name="Rectangle 5"/>
          <p:cNvSpPr/>
          <p:nvPr/>
        </p:nvSpPr>
        <p:spPr>
          <a:xfrm>
            <a:off x="0" y="838200"/>
            <a:ext cx="188384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Clamper</a:t>
            </a:r>
          </a:p>
        </p:txBody>
      </p:sp>
      <p:sp>
        <p:nvSpPr>
          <p:cNvPr id="7" name="Rectangle 6"/>
          <p:cNvSpPr/>
          <p:nvPr/>
        </p:nvSpPr>
        <p:spPr>
          <a:xfrm>
            <a:off x="0" y="2971800"/>
            <a:ext cx="3048000" cy="255454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342900" indent="-342900" algn="just">
              <a:buFont typeface="Wingdings" pitchFamily="2" charset="2"/>
              <a:buChar char="v"/>
            </a:pPr>
            <a:r>
              <a:rPr lang="en-US" sz="2000" dirty="0" smtClean="0">
                <a:solidFill>
                  <a:srgbClr val="FFFF00"/>
                </a:solidFill>
                <a:latin typeface="Times New Roman" pitchFamily="18" charset="0"/>
                <a:cs typeface="Times New Roman" pitchFamily="18" charset="0"/>
              </a:rPr>
              <a:t>The positive clamper shifts the applied input waveform </a:t>
            </a:r>
            <a:r>
              <a:rPr lang="en-US" sz="2000" b="1" dirty="0" smtClean="0">
                <a:solidFill>
                  <a:srgbClr val="FFFF00"/>
                </a:solidFill>
                <a:latin typeface="Times New Roman" pitchFamily="18" charset="0"/>
                <a:cs typeface="Times New Roman" pitchFamily="18" charset="0"/>
              </a:rPr>
              <a:t>vertically upward</a:t>
            </a:r>
            <a:r>
              <a:rPr lang="en-US" sz="2000" dirty="0" smtClean="0">
                <a:solidFill>
                  <a:srgbClr val="FFFF00"/>
                </a:solidFill>
                <a:latin typeface="Times New Roman" pitchFamily="18" charset="0"/>
                <a:cs typeface="Times New Roman" pitchFamily="18" charset="0"/>
              </a:rPr>
              <a:t> at the output. The amount of shift will depend on the value of the DC reference voltage.</a:t>
            </a:r>
            <a:endParaRPr lang="en-US" sz="2000" dirty="0">
              <a:solidFill>
                <a:srgbClr val="FFFF00"/>
              </a:solidFill>
              <a:latin typeface="Times New Roman" pitchFamily="18" charset="0"/>
              <a:cs typeface="Times New Roman"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362200"/>
            <a:ext cx="2895600"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negative clamper</a:t>
            </a:r>
            <a:r>
              <a:rPr lang="en-US" sz="2000" dirty="0" smtClean="0">
                <a:latin typeface="Times New Roman" pitchFamily="18" charset="0"/>
                <a:cs typeface="Times New Roman" pitchFamily="18" charset="0"/>
              </a:rPr>
              <a:t> is a clamper circuit that produces an output in such a way that the input signal gets shifted vertically by a negative DC value.</a:t>
            </a:r>
            <a:endParaRPr lang="en-US" sz="2000"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6" name="Rectangle 5"/>
          <p:cNvSpPr/>
          <p:nvPr/>
        </p:nvSpPr>
        <p:spPr>
          <a:xfrm>
            <a:off x="0" y="838200"/>
            <a:ext cx="197361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Clamper</a:t>
            </a:r>
          </a:p>
        </p:txBody>
      </p:sp>
      <p:pic>
        <p:nvPicPr>
          <p:cNvPr id="119810" name="Picture 2" descr="Positive Clipper Circuit"/>
          <p:cNvPicPr>
            <a:picLocks noChangeAspect="1" noChangeArrowheads="1"/>
          </p:cNvPicPr>
          <p:nvPr/>
        </p:nvPicPr>
        <p:blipFill>
          <a:blip r:embed="rId2" cstate="print"/>
          <a:srcRect/>
          <a:stretch>
            <a:fillRect/>
          </a:stretch>
        </p:blipFill>
        <p:spPr bwMode="auto">
          <a:xfrm>
            <a:off x="2971800" y="1600200"/>
            <a:ext cx="5715000" cy="4352926"/>
          </a:xfrm>
          <a:prstGeom prst="rect">
            <a:avLst/>
          </a:prstGeom>
          <a:noFill/>
          <a:ln>
            <a:solidFill>
              <a:srgbClr val="FF0000"/>
            </a:solid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Negative Clampler Eg"/>
          <p:cNvPicPr>
            <a:picLocks noChangeAspect="1" noChangeArrowheads="1"/>
          </p:cNvPicPr>
          <p:nvPr/>
        </p:nvPicPr>
        <p:blipFill>
          <a:blip r:embed="rId2" cstate="print"/>
          <a:srcRect/>
          <a:stretch>
            <a:fillRect/>
          </a:stretch>
        </p:blipFill>
        <p:spPr bwMode="auto">
          <a:xfrm>
            <a:off x="3429000" y="866774"/>
            <a:ext cx="5715000" cy="5991226"/>
          </a:xfrm>
          <a:prstGeom prst="rect">
            <a:avLst/>
          </a:prstGeom>
          <a:noFill/>
          <a:ln>
            <a:solidFill>
              <a:srgbClr val="FF0000"/>
            </a:solidFill>
          </a:ln>
        </p:spPr>
      </p:pic>
      <p:sp>
        <p:nvSpPr>
          <p:cNvPr id="5" name="Rectangle 4"/>
          <p:cNvSpPr/>
          <p:nvPr/>
        </p:nvSpPr>
        <p:spPr>
          <a:xfrm>
            <a:off x="0" y="2590800"/>
            <a:ext cx="3200400" cy="378565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457200" indent="-457200" algn="just">
              <a:buFont typeface="Wingdings" pitchFamily="2" charset="2"/>
              <a:buChar char="v"/>
            </a:pPr>
            <a:r>
              <a:rPr lang="en-US" sz="2400" dirty="0" smtClean="0">
                <a:solidFill>
                  <a:srgbClr val="FFFF00"/>
                </a:solidFill>
                <a:latin typeface="Times New Roman" pitchFamily="18" charset="0"/>
                <a:cs typeface="Times New Roman" pitchFamily="18" charset="0"/>
              </a:rPr>
              <a:t>The negative clamper shifts the applied input waveform </a:t>
            </a:r>
            <a:r>
              <a:rPr lang="en-US" sz="2400" b="1" dirty="0" smtClean="0">
                <a:solidFill>
                  <a:srgbClr val="FFFF00"/>
                </a:solidFill>
                <a:latin typeface="Times New Roman" pitchFamily="18" charset="0"/>
                <a:cs typeface="Times New Roman" pitchFamily="18" charset="0"/>
              </a:rPr>
              <a:t>vertically downward</a:t>
            </a:r>
            <a:r>
              <a:rPr lang="en-US" sz="2400" dirty="0" smtClean="0">
                <a:solidFill>
                  <a:srgbClr val="FFFF00"/>
                </a:solidFill>
                <a:latin typeface="Times New Roman" pitchFamily="18" charset="0"/>
                <a:cs typeface="Times New Roman" pitchFamily="18" charset="0"/>
              </a:rPr>
              <a:t> at the output. The amount of shifting will depend on the value of DC reference voltage</a:t>
            </a:r>
            <a:endParaRPr lang="en-US" sz="2400" dirty="0">
              <a:solidFill>
                <a:srgbClr val="FFFF00"/>
              </a:solidFill>
              <a:latin typeface="Times New Roman" pitchFamily="18" charset="0"/>
              <a:cs typeface="Times New Roman" pitchFamily="18" charset="0"/>
            </a:endParaRPr>
          </a:p>
        </p:txBody>
      </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7" name="Rectangle 6"/>
          <p:cNvSpPr/>
          <p:nvPr/>
        </p:nvSpPr>
        <p:spPr>
          <a:xfrm>
            <a:off x="0" y="838200"/>
            <a:ext cx="197361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Clamper</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Sample and Hold Circuits</a:t>
            </a:r>
          </a:p>
        </p:txBody>
      </p:sp>
      <p:sp>
        <p:nvSpPr>
          <p:cNvPr id="5" name="Rectangle 4"/>
          <p:cNvSpPr/>
          <p:nvPr/>
        </p:nvSpPr>
        <p:spPr>
          <a:xfrm>
            <a:off x="0" y="8382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p>
        </p:txBody>
      </p:sp>
      <p:pic>
        <p:nvPicPr>
          <p:cNvPr id="121858" name="Picture 2"/>
          <p:cNvPicPr>
            <a:picLocks noChangeAspect="1" noChangeArrowheads="1"/>
          </p:cNvPicPr>
          <p:nvPr/>
        </p:nvPicPr>
        <p:blipFill>
          <a:blip r:embed="rId2" cstate="print"/>
          <a:srcRect/>
          <a:stretch>
            <a:fillRect/>
          </a:stretch>
        </p:blipFill>
        <p:spPr bwMode="auto">
          <a:xfrm>
            <a:off x="381000" y="1981200"/>
            <a:ext cx="7974644" cy="3090862"/>
          </a:xfrm>
          <a:prstGeom prst="rect">
            <a:avLst/>
          </a:prstGeom>
          <a:noFill/>
          <a:ln w="9525">
            <a:solidFill>
              <a:srgbClr val="FF0000"/>
            </a:solid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Sample and Hold Circuits</a:t>
            </a:r>
          </a:p>
        </p:txBody>
      </p:sp>
      <p:sp>
        <p:nvSpPr>
          <p:cNvPr id="6" name="Rectangle 5"/>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p>
        </p:txBody>
      </p:sp>
      <p:grpSp>
        <p:nvGrpSpPr>
          <p:cNvPr id="10" name="Group 9"/>
          <p:cNvGrpSpPr/>
          <p:nvPr/>
        </p:nvGrpSpPr>
        <p:grpSpPr>
          <a:xfrm>
            <a:off x="381000" y="1447800"/>
            <a:ext cx="8324850" cy="3048000"/>
            <a:chOff x="381000" y="1447800"/>
            <a:chExt cx="8324850" cy="3048000"/>
          </a:xfrm>
        </p:grpSpPr>
        <p:pic>
          <p:nvPicPr>
            <p:cNvPr id="122882" name="Picture 2"/>
            <p:cNvPicPr>
              <a:picLocks noChangeAspect="1" noChangeArrowheads="1"/>
            </p:cNvPicPr>
            <p:nvPr/>
          </p:nvPicPr>
          <p:blipFill>
            <a:blip r:embed="rId2" cstate="print"/>
            <a:srcRect/>
            <a:stretch>
              <a:fillRect/>
            </a:stretch>
          </p:blipFill>
          <p:spPr bwMode="auto">
            <a:xfrm>
              <a:off x="381000" y="1447800"/>
              <a:ext cx="8229600" cy="962025"/>
            </a:xfrm>
            <a:prstGeom prst="rect">
              <a:avLst/>
            </a:prstGeom>
            <a:noFill/>
            <a:ln w="9525">
              <a:solidFill>
                <a:schemeClr val="bg1"/>
              </a:solidFill>
              <a:miter lim="800000"/>
              <a:headEnd/>
              <a:tailEnd/>
            </a:ln>
          </p:spPr>
        </p:pic>
        <p:pic>
          <p:nvPicPr>
            <p:cNvPr id="122883" name="Picture 3"/>
            <p:cNvPicPr>
              <a:picLocks noChangeAspect="1" noChangeArrowheads="1"/>
            </p:cNvPicPr>
            <p:nvPr/>
          </p:nvPicPr>
          <p:blipFill>
            <a:blip r:embed="rId3" cstate="print"/>
            <a:srcRect/>
            <a:stretch>
              <a:fillRect/>
            </a:stretch>
          </p:blipFill>
          <p:spPr bwMode="auto">
            <a:xfrm>
              <a:off x="381000" y="2362200"/>
              <a:ext cx="8220075" cy="1571625"/>
            </a:xfrm>
            <a:prstGeom prst="rect">
              <a:avLst/>
            </a:prstGeom>
            <a:noFill/>
            <a:ln w="9525">
              <a:noFill/>
              <a:miter lim="800000"/>
              <a:headEnd/>
              <a:tailEnd/>
            </a:ln>
          </p:spPr>
        </p:pic>
        <p:pic>
          <p:nvPicPr>
            <p:cNvPr id="122885" name="Picture 5"/>
            <p:cNvPicPr>
              <a:picLocks noChangeAspect="1" noChangeArrowheads="1"/>
            </p:cNvPicPr>
            <p:nvPr/>
          </p:nvPicPr>
          <p:blipFill>
            <a:blip r:embed="rId4" cstate="print"/>
            <a:srcRect/>
            <a:stretch>
              <a:fillRect/>
            </a:stretch>
          </p:blipFill>
          <p:spPr bwMode="auto">
            <a:xfrm>
              <a:off x="381000" y="3876675"/>
              <a:ext cx="8324850" cy="619125"/>
            </a:xfrm>
            <a:prstGeom prst="rect">
              <a:avLst/>
            </a:prstGeom>
            <a:noFill/>
            <a:ln w="9525">
              <a:noFill/>
              <a:miter lim="800000"/>
              <a:headEnd/>
              <a:tailEnd/>
            </a:ln>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cstate="print"/>
          <a:srcRect/>
          <a:stretch>
            <a:fillRect/>
          </a:stretch>
        </p:blipFill>
        <p:spPr bwMode="auto">
          <a:xfrm>
            <a:off x="1866900" y="1162050"/>
            <a:ext cx="5410200" cy="5086350"/>
          </a:xfrm>
          <a:prstGeom prst="rect">
            <a:avLst/>
          </a:prstGeom>
          <a:noFill/>
          <a:ln w="9525">
            <a:solidFill>
              <a:srgbClr val="FF0000"/>
            </a:solid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Sample and Hold Circuits</a:t>
            </a:r>
          </a:p>
        </p:txBody>
      </p:sp>
      <p:sp>
        <p:nvSpPr>
          <p:cNvPr id="6" name="Rectangle 5"/>
          <p:cNvSpPr/>
          <p:nvPr/>
        </p:nvSpPr>
        <p:spPr>
          <a:xfrm>
            <a:off x="0" y="838200"/>
            <a:ext cx="1223476"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Waveform</a:t>
            </a:r>
          </a:p>
        </p:txBody>
      </p:sp>
      <p:pic>
        <p:nvPicPr>
          <p:cNvPr id="5122" name="Picture 2" descr="Sample and Hold Circuit Input and Output Waveforms"/>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448800" y="1122229"/>
            <a:ext cx="5238750" cy="5305426"/>
          </a:xfrm>
          <a:prstGeom prst="rect">
            <a:avLst/>
          </a:prstGeom>
          <a:noFill/>
          <a:ln>
            <a:solidFill>
              <a:srgbClr val="00B050"/>
            </a:solidFill>
          </a:ln>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cstate="print"/>
          <a:srcRect/>
          <a:stretch>
            <a:fillRect/>
          </a:stretch>
        </p:blipFill>
        <p:spPr bwMode="auto">
          <a:xfrm>
            <a:off x="419100" y="1671638"/>
            <a:ext cx="8305800" cy="3514725"/>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Sample and Hold Circuits</a:t>
            </a:r>
          </a:p>
        </p:txBody>
      </p:sp>
      <p:sp>
        <p:nvSpPr>
          <p:cNvPr id="6" name="Rectangle 5"/>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5" name="Rectangle 4"/>
          <p:cNvSpPr/>
          <p:nvPr/>
        </p:nvSpPr>
        <p:spPr>
          <a:xfrm>
            <a:off x="0" y="8382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p>
        </p:txBody>
      </p:sp>
      <p:sp>
        <p:nvSpPr>
          <p:cNvPr id="6" name="Rectangle 5"/>
          <p:cNvSpPr/>
          <p:nvPr/>
        </p:nvSpPr>
        <p:spPr>
          <a:xfrm>
            <a:off x="152400" y="1350288"/>
            <a:ext cx="5943600" cy="501675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A Timer IC introduced by </a:t>
            </a:r>
            <a:r>
              <a:rPr lang="en-US" sz="2000" dirty="0" err="1" smtClean="0">
                <a:latin typeface="Times New Roman" pitchFamily="18" charset="0"/>
                <a:cs typeface="Times New Roman" pitchFamily="18" charset="0"/>
              </a:rPr>
              <a:t>Signetics</a:t>
            </a:r>
            <a:r>
              <a:rPr lang="en-US" sz="2000" dirty="0" smtClean="0">
                <a:latin typeface="Times New Roman" pitchFamily="18" charset="0"/>
                <a:cs typeface="Times New Roman" pitchFamily="18" charset="0"/>
              </a:rPr>
              <a:t> Corporation in 1970’s and gave the name </a:t>
            </a:r>
            <a:r>
              <a:rPr lang="en-US" sz="2000" b="1" dirty="0" smtClean="0">
                <a:latin typeface="Times New Roman" pitchFamily="18" charset="0"/>
                <a:cs typeface="Times New Roman" pitchFamily="18" charset="0"/>
              </a:rPr>
              <a:t>SE/NE 555 timer</a:t>
            </a:r>
            <a:r>
              <a:rPr lang="en-US" sz="2000" dirty="0" smtClean="0">
                <a:latin typeface="Times New Roman" pitchFamily="18" charset="0"/>
                <a:cs typeface="Times New Roman" pitchFamily="18" charset="0"/>
              </a:rPr>
              <a:t>.</a:t>
            </a:r>
          </a:p>
          <a:p>
            <a:pPr marL="342900" indent="-342900" algn="just">
              <a:buFont typeface="Wingdings" pitchFamily="2" charset="2"/>
              <a:buChar char="Ø"/>
            </a:pPr>
            <a:r>
              <a:rPr lang="en-US" sz="2000" dirty="0" smtClean="0">
                <a:latin typeface="Times New Roman" pitchFamily="18" charset="0"/>
                <a:cs typeface="Times New Roman" pitchFamily="18" charset="0"/>
              </a:rPr>
              <a:t>The 555IC is </a:t>
            </a:r>
            <a:r>
              <a:rPr lang="en-US" sz="2000" b="1" dirty="0" smtClean="0">
                <a:latin typeface="Times New Roman" pitchFamily="18" charset="0"/>
                <a:cs typeface="Times New Roman" pitchFamily="18" charset="0"/>
              </a:rPr>
              <a:t>reliable and is cheap </a:t>
            </a:r>
            <a:r>
              <a:rPr lang="en-US" sz="2000" dirty="0" smtClean="0">
                <a:latin typeface="Times New Roman" pitchFamily="18" charset="0"/>
                <a:cs typeface="Times New Roman" pitchFamily="18" charset="0"/>
              </a:rPr>
              <a:t>in cost.</a:t>
            </a:r>
          </a:p>
          <a:p>
            <a:pPr marL="342900" indent="-342900" algn="just">
              <a:buFont typeface="Wingdings" pitchFamily="2" charset="2"/>
              <a:buChar char="Ø"/>
            </a:pPr>
            <a:r>
              <a:rPr lang="en-US" sz="2000" dirty="0" smtClean="0">
                <a:latin typeface="Times New Roman" pitchFamily="18" charset="0"/>
                <a:cs typeface="Times New Roman" pitchFamily="18" charset="0"/>
              </a:rPr>
              <a:t>Its applications are </a:t>
            </a:r>
            <a:r>
              <a:rPr lang="en-US" sz="2000" b="1" dirty="0" smtClean="0">
                <a:latin typeface="Times New Roman" pitchFamily="18" charset="0"/>
                <a:cs typeface="Times New Roman" pitchFamily="18" charset="0"/>
              </a:rPr>
              <a:t>monostable multivibrator</a:t>
            </a:r>
            <a:r>
              <a:rPr lang="en-US" sz="2000" dirty="0" smtClean="0">
                <a:latin typeface="Times New Roman" pitchFamily="18" charset="0"/>
                <a:cs typeface="Times New Roman" pitchFamily="18" charset="0"/>
              </a:rPr>
              <a:t> and </a:t>
            </a:r>
            <a:r>
              <a:rPr lang="en-US" sz="2000" b="1" dirty="0" smtClean="0">
                <a:latin typeface="Times New Roman" pitchFamily="18" charset="0"/>
                <a:cs typeface="Times New Roman" pitchFamily="18" charset="0"/>
              </a:rPr>
              <a:t>astable multivibrator</a:t>
            </a:r>
            <a:r>
              <a:rPr lang="en-US" sz="2000" dirty="0" smtClean="0">
                <a:latin typeface="Times New Roman" pitchFamily="18" charset="0"/>
                <a:cs typeface="Times New Roman" pitchFamily="18" charset="0"/>
              </a:rPr>
              <a:t>.</a:t>
            </a:r>
          </a:p>
          <a:p>
            <a:pPr marL="342900" indent="-342900" algn="just">
              <a:buFont typeface="Wingdings" pitchFamily="2" charset="2"/>
              <a:buChar char="Ø"/>
            </a:pPr>
            <a:r>
              <a:rPr lang="en-US" sz="2000" dirty="0" smtClean="0">
                <a:latin typeface="Times New Roman" pitchFamily="18" charset="0"/>
                <a:cs typeface="Times New Roman" pitchFamily="18" charset="0"/>
              </a:rPr>
              <a:t>A 555 timer can also be used in </a:t>
            </a:r>
            <a:r>
              <a:rPr lang="en-US" sz="2000" b="1" dirty="0" smtClean="0">
                <a:latin typeface="Times New Roman" pitchFamily="18" charset="0"/>
                <a:cs typeface="Times New Roman" pitchFamily="18" charset="0"/>
              </a:rPr>
              <a:t>dc-dc converters, digital logic probes, waveform generators, analog frequency meters and tachometers, temperature measurement and control devices, voltage regulators </a:t>
            </a:r>
            <a:r>
              <a:rPr lang="en-US" sz="2000" dirty="0" smtClean="0">
                <a:latin typeface="Times New Roman" pitchFamily="18" charset="0"/>
                <a:cs typeface="Times New Roman" pitchFamily="18" charset="0"/>
              </a:rPr>
              <a:t>etc</a:t>
            </a:r>
          </a:p>
          <a:p>
            <a:pPr marL="342900" indent="-342900" algn="just">
              <a:buFont typeface="Wingdings" pitchFamily="2" charset="2"/>
              <a:buChar char="Ø"/>
            </a:pPr>
            <a:r>
              <a:rPr lang="en-US" sz="2000" dirty="0" smtClean="0">
                <a:latin typeface="Times New Roman" pitchFamily="18" charset="0"/>
                <a:cs typeface="Times New Roman" pitchFamily="18" charset="0"/>
              </a:rPr>
              <a:t>The timer IC is set up to work in either of the two modes – </a:t>
            </a:r>
            <a:r>
              <a:rPr lang="en-US" sz="2000" b="1" dirty="0" smtClean="0">
                <a:latin typeface="Times New Roman" pitchFamily="18" charset="0"/>
                <a:cs typeface="Times New Roman" pitchFamily="18" charset="0"/>
              </a:rPr>
              <a:t>one-shot </a:t>
            </a:r>
            <a:r>
              <a:rPr lang="en-US" sz="2000" dirty="0" smtClean="0">
                <a:latin typeface="Times New Roman" pitchFamily="18" charset="0"/>
                <a:cs typeface="Times New Roman" pitchFamily="18" charset="0"/>
              </a:rPr>
              <a:t>or </a:t>
            </a:r>
            <a:r>
              <a:rPr lang="en-US" sz="2000" b="1" dirty="0" smtClean="0">
                <a:latin typeface="Times New Roman" pitchFamily="18" charset="0"/>
                <a:cs typeface="Times New Roman" pitchFamily="18" charset="0"/>
              </a:rPr>
              <a:t>monostable </a:t>
            </a:r>
            <a:r>
              <a:rPr lang="en-US" sz="2000" dirty="0" smtClean="0">
                <a:latin typeface="Times New Roman" pitchFamily="18" charset="0"/>
                <a:cs typeface="Times New Roman" pitchFamily="18" charset="0"/>
              </a:rPr>
              <a:t>or as a </a:t>
            </a:r>
            <a:r>
              <a:rPr lang="en-US" sz="2000" b="1" dirty="0" smtClean="0">
                <a:latin typeface="Times New Roman" pitchFamily="18" charset="0"/>
                <a:cs typeface="Times New Roman" pitchFamily="18" charset="0"/>
              </a:rPr>
              <a:t>free-running </a:t>
            </a:r>
            <a:r>
              <a:rPr lang="en-US" sz="2000" dirty="0" smtClean="0">
                <a:latin typeface="Times New Roman" pitchFamily="18" charset="0"/>
                <a:cs typeface="Times New Roman" pitchFamily="18" charset="0"/>
              </a:rPr>
              <a:t>or </a:t>
            </a:r>
            <a:r>
              <a:rPr lang="en-US" sz="2000" b="1" dirty="0" smtClean="0">
                <a:latin typeface="Times New Roman" pitchFamily="18" charset="0"/>
                <a:cs typeface="Times New Roman" pitchFamily="18" charset="0"/>
              </a:rPr>
              <a:t>astable </a:t>
            </a:r>
            <a:r>
              <a:rPr lang="en-US" sz="2000" dirty="0" smtClean="0">
                <a:latin typeface="Times New Roman" pitchFamily="18" charset="0"/>
                <a:cs typeface="Times New Roman" pitchFamily="18" charset="0"/>
              </a:rPr>
              <a:t>multivibrator. </a:t>
            </a:r>
          </a:p>
          <a:p>
            <a:pPr marL="342900" indent="-342900" algn="just">
              <a:buFont typeface="Wingdings" pitchFamily="2" charset="2"/>
              <a:buChar char="Ø"/>
            </a:pPr>
            <a:r>
              <a:rPr lang="en-US" sz="2000" dirty="0" smtClean="0">
                <a:latin typeface="Times New Roman" pitchFamily="18" charset="0"/>
                <a:cs typeface="Times New Roman" pitchFamily="18" charset="0"/>
              </a:rPr>
              <a:t>The</a:t>
            </a:r>
            <a:r>
              <a:rPr lang="en-US" sz="2000" b="1" dirty="0" smtClean="0">
                <a:latin typeface="Times New Roman" pitchFamily="18" charset="0"/>
                <a:cs typeface="Times New Roman" pitchFamily="18" charset="0"/>
              </a:rPr>
              <a:t> SE 555</a:t>
            </a:r>
            <a:r>
              <a:rPr lang="en-US" sz="2000" dirty="0" smtClean="0">
                <a:latin typeface="Times New Roman" pitchFamily="18" charset="0"/>
                <a:cs typeface="Times New Roman" pitchFamily="18" charset="0"/>
              </a:rPr>
              <a:t> can be used for temperature ranges between – </a:t>
            </a:r>
            <a:r>
              <a:rPr lang="en-US" sz="2000" b="1" dirty="0" smtClean="0">
                <a:latin typeface="Times New Roman" pitchFamily="18" charset="0"/>
                <a:cs typeface="Times New Roman" pitchFamily="18" charset="0"/>
              </a:rPr>
              <a:t>55°C to 125°</a:t>
            </a:r>
            <a:r>
              <a:rPr lang="en-US" sz="2000" dirty="0" smtClean="0">
                <a:latin typeface="Times New Roman" pitchFamily="18" charset="0"/>
                <a:cs typeface="Times New Roman" pitchFamily="18" charset="0"/>
              </a:rPr>
              <a:t>. The </a:t>
            </a:r>
            <a:r>
              <a:rPr lang="en-US" sz="2000" b="1" dirty="0" smtClean="0">
                <a:latin typeface="Times New Roman" pitchFamily="18" charset="0"/>
                <a:cs typeface="Times New Roman" pitchFamily="18" charset="0"/>
              </a:rPr>
              <a:t>NE 555</a:t>
            </a:r>
            <a:r>
              <a:rPr lang="en-US" sz="2000" dirty="0" smtClean="0">
                <a:latin typeface="Times New Roman" pitchFamily="18" charset="0"/>
                <a:cs typeface="Times New Roman" pitchFamily="18" charset="0"/>
              </a:rPr>
              <a:t> can be used for a temperature range between </a:t>
            </a:r>
            <a:r>
              <a:rPr lang="en-US" sz="2000" b="1" dirty="0" smtClean="0">
                <a:latin typeface="Times New Roman" pitchFamily="18" charset="0"/>
                <a:cs typeface="Times New Roman" pitchFamily="18" charset="0"/>
              </a:rPr>
              <a:t>0° to 70°C</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pic>
        <p:nvPicPr>
          <p:cNvPr id="1026" name="Picture 2" descr="555 timer IC"/>
          <p:cNvPicPr>
            <a:picLocks noChangeAspect="1" noChangeArrowheads="1"/>
          </p:cNvPicPr>
          <p:nvPr/>
        </p:nvPicPr>
        <p:blipFill>
          <a:blip r:embed="rId2" cstate="print"/>
          <a:srcRect/>
          <a:stretch>
            <a:fillRect/>
          </a:stretch>
        </p:blipFill>
        <p:spPr bwMode="auto">
          <a:xfrm>
            <a:off x="6248400" y="1143000"/>
            <a:ext cx="2857500" cy="2143125"/>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5" name="Rectangle 4"/>
          <p:cNvSpPr/>
          <p:nvPr/>
        </p:nvSpPr>
        <p:spPr>
          <a:xfrm>
            <a:off x="0" y="838200"/>
            <a:ext cx="144783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Pin Diagram</a:t>
            </a:r>
          </a:p>
        </p:txBody>
      </p:sp>
      <p:pic>
        <p:nvPicPr>
          <p:cNvPr id="125954" name="Picture 2" descr="555 timer ic pin configuration and diagram"/>
          <p:cNvPicPr>
            <a:picLocks noChangeAspect="1" noChangeArrowheads="1"/>
          </p:cNvPicPr>
          <p:nvPr/>
        </p:nvPicPr>
        <p:blipFill>
          <a:blip r:embed="rId2" cstate="print"/>
          <a:srcRect b="6000"/>
          <a:stretch>
            <a:fillRect/>
          </a:stretch>
        </p:blipFill>
        <p:spPr bwMode="auto">
          <a:xfrm>
            <a:off x="76200" y="1752600"/>
            <a:ext cx="8933790" cy="35814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283513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Applications</a:t>
            </a:r>
            <a:endParaRPr lang="en-US" b="1" dirty="0" smtClean="0">
              <a:latin typeface="Times New Roman" pitchFamily="18" charset="0"/>
              <a:cs typeface="Times New Roman" pitchFamily="18" charset="0"/>
            </a:endParaRPr>
          </a:p>
        </p:txBody>
      </p:sp>
      <p:sp>
        <p:nvSpPr>
          <p:cNvPr id="6" name="Rectangle 5"/>
          <p:cNvSpPr/>
          <p:nvPr/>
        </p:nvSpPr>
        <p:spPr>
          <a:xfrm>
            <a:off x="1447800" y="1828800"/>
            <a:ext cx="4114800" cy="193899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342900" indent="-342900">
              <a:buFont typeface="+mj-lt"/>
              <a:buAutoNum type="arabicPeriod"/>
            </a:pPr>
            <a:r>
              <a:rPr lang="en-US" sz="2400" b="1" dirty="0" smtClean="0">
                <a:latin typeface="Times New Roman" pitchFamily="18" charset="0"/>
                <a:cs typeface="Times New Roman" pitchFamily="18" charset="0"/>
              </a:rPr>
              <a:t>Zero crossing detector</a:t>
            </a:r>
          </a:p>
          <a:p>
            <a:pPr marL="342900" indent="-342900">
              <a:buFont typeface="+mj-lt"/>
              <a:buAutoNum type="arabicPeriod"/>
            </a:pPr>
            <a:r>
              <a:rPr lang="en-US" sz="2400" b="1" dirty="0" smtClean="0">
                <a:latin typeface="Times New Roman" pitchFamily="18" charset="0"/>
                <a:cs typeface="Times New Roman" pitchFamily="18" charset="0"/>
              </a:rPr>
              <a:t>Window Detector</a:t>
            </a:r>
          </a:p>
          <a:p>
            <a:pPr marL="342900" indent="-342900">
              <a:buFont typeface="+mj-lt"/>
              <a:buAutoNum type="arabicPeriod"/>
            </a:pPr>
            <a:r>
              <a:rPr lang="en-US" sz="2400" b="1" dirty="0" smtClean="0">
                <a:latin typeface="Times New Roman" pitchFamily="18" charset="0"/>
                <a:cs typeface="Times New Roman" pitchFamily="18" charset="0"/>
              </a:rPr>
              <a:t>Time Marker generator</a:t>
            </a:r>
          </a:p>
          <a:p>
            <a:pPr marL="342900" indent="-342900">
              <a:buFont typeface="+mj-lt"/>
              <a:buAutoNum type="arabicPeriod"/>
            </a:pPr>
            <a:r>
              <a:rPr lang="en-US" sz="2400" b="1" dirty="0" smtClean="0">
                <a:latin typeface="Times New Roman" pitchFamily="18" charset="0"/>
                <a:cs typeface="Times New Roman" pitchFamily="18" charset="0"/>
              </a:rPr>
              <a:t>Phase meter</a:t>
            </a:r>
          </a:p>
          <a:p>
            <a:pPr marL="342900" indent="-342900">
              <a:buFont typeface="+mj-lt"/>
              <a:buAutoNum type="arabicPeriod"/>
            </a:pPr>
            <a:r>
              <a:rPr lang="en-US" sz="2400" b="1" dirty="0" smtClean="0">
                <a:latin typeface="Times New Roman" pitchFamily="18" charset="0"/>
                <a:cs typeface="Times New Roman" pitchFamily="18" charset="0"/>
              </a:rPr>
              <a:t>Schmitt trigger</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5" name="Rectangle 4"/>
          <p:cNvSpPr/>
          <p:nvPr/>
        </p:nvSpPr>
        <p:spPr>
          <a:xfrm>
            <a:off x="0" y="838200"/>
            <a:ext cx="144783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Pin Diagram</a:t>
            </a:r>
          </a:p>
        </p:txBody>
      </p:sp>
      <p:sp>
        <p:nvSpPr>
          <p:cNvPr id="6" name="Rectangle 5"/>
          <p:cNvSpPr/>
          <p:nvPr/>
        </p:nvSpPr>
        <p:spPr>
          <a:xfrm>
            <a:off x="0" y="1295400"/>
            <a:ext cx="9144000" cy="563231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1.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Ground</a:t>
            </a:r>
            <a:r>
              <a:rPr lang="en-US" dirty="0" smtClean="0">
                <a:latin typeface="Times New Roman" pitchFamily="18" charset="0"/>
                <a:cs typeface="Times New Roman" pitchFamily="18" charset="0"/>
              </a:rPr>
              <a:t>, The ground pin connects the 555 timer to the negative (0v) supply rail.</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2.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Trigger</a:t>
            </a:r>
            <a:r>
              <a:rPr lang="en-US" dirty="0" smtClean="0">
                <a:latin typeface="Times New Roman" pitchFamily="18" charset="0"/>
                <a:cs typeface="Times New Roman" pitchFamily="18" charset="0"/>
              </a:rPr>
              <a:t>, The negative input to comparator No 1. A negative pulse on this pin “sets” the internal Flip-flop when the voltage drops below 1/3Vcc causing the output to switch from a “LOW” to a “HIGH” state.</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3.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Output</a:t>
            </a:r>
            <a:r>
              <a:rPr lang="en-US" dirty="0" smtClean="0">
                <a:latin typeface="Times New Roman" pitchFamily="18" charset="0"/>
                <a:cs typeface="Times New Roman" pitchFamily="18" charset="0"/>
              </a:rPr>
              <a:t>, The output pin can drive any TTL circuit</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4.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Reset</a:t>
            </a:r>
            <a:r>
              <a:rPr lang="en-US" dirty="0" smtClean="0">
                <a:latin typeface="Times New Roman" pitchFamily="18" charset="0"/>
                <a:cs typeface="Times New Roman" pitchFamily="18" charset="0"/>
              </a:rPr>
              <a:t>, This pin is used to “reset” the internal Flip-flop controlling the state of the output, pin 3. This is an active-low input and is generally connected to a logic “1” level when not used to prevent any unwanted resetting of the output.</a:t>
            </a:r>
            <a:endParaRPr lang="en-US" b="1" dirty="0" smtClean="0">
              <a:solidFill>
                <a:srgbClr val="FF0000"/>
              </a:solidFill>
              <a:latin typeface="Times New Roman" pitchFamily="18" charset="0"/>
              <a:cs typeface="Times New Roman" pitchFamily="18" charset="0"/>
            </a:endParaRP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5.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Control Voltage</a:t>
            </a:r>
            <a:r>
              <a:rPr lang="en-US" dirty="0" smtClean="0">
                <a:latin typeface="Times New Roman" pitchFamily="18" charset="0"/>
                <a:cs typeface="Times New Roman" pitchFamily="18" charset="0"/>
              </a:rPr>
              <a:t>, This pin controls the timing of the 555 by overriding the 2/3Vcc level of the voltage divider network. By applying a voltage to this pin the width of the output signal can be varied independently of the RC timing network. When not used it is connected to ground via a 10nF capacitor to eliminate any noise.</a:t>
            </a:r>
            <a:endParaRPr lang="en-US" b="1" dirty="0" smtClean="0">
              <a:solidFill>
                <a:srgbClr val="FF0000"/>
              </a:solidFill>
              <a:latin typeface="Times New Roman" pitchFamily="18" charset="0"/>
              <a:cs typeface="Times New Roman" pitchFamily="18" charset="0"/>
            </a:endParaRP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6.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Threshold</a:t>
            </a:r>
            <a:r>
              <a:rPr lang="en-US" dirty="0" smtClean="0">
                <a:latin typeface="Times New Roman" pitchFamily="18" charset="0"/>
                <a:cs typeface="Times New Roman" pitchFamily="18" charset="0"/>
              </a:rPr>
              <a:t>, The positive input to comparator No 2. This pin is used to reset the Flip-flop when the voltage applied to it exceeds 2/3Vcc causing the output to switch from “HIGH” to “LOW” state. This pin connects directly to the RC timing circuit.</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7.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Discharge</a:t>
            </a:r>
            <a:r>
              <a:rPr lang="en-US" dirty="0" smtClean="0">
                <a:latin typeface="Times New Roman" pitchFamily="18" charset="0"/>
                <a:cs typeface="Times New Roman" pitchFamily="18" charset="0"/>
              </a:rPr>
              <a:t>, The discharge pin is connected directly to the Collector of an internal NPN transistor which is used to “discharge” the timing capacitor to ground when the output at pin 3 switches “LOW”.</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8.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Supply +</a:t>
            </a:r>
            <a:r>
              <a:rPr lang="en-US" b="1"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This is the power supply pin and for general purpose TTL 555 timers is between 5V and 15V.</a:t>
            </a:r>
            <a:endParaRPr lang="en-US" dirty="0">
              <a:latin typeface="Times New Roman" pitchFamily="18" charset="0"/>
              <a:cs typeface="Times New Roman"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5218" y="1022866"/>
            <a:ext cx="7555211" cy="58080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6978" name="Picture 2" descr="555 IC Timer Block Diagram"/>
          <p:cNvPicPr>
            <a:picLocks noChangeAspect="1" noChangeArrowheads="1"/>
          </p:cNvPicPr>
          <p:nvPr/>
        </p:nvPicPr>
        <p:blipFill>
          <a:blip r:embed="rId3" cstate="print"/>
          <a:srcRect b="7684"/>
          <a:stretch>
            <a:fillRect/>
          </a:stretch>
        </p:blipFill>
        <p:spPr bwMode="auto">
          <a:xfrm>
            <a:off x="10820400" y="362636"/>
            <a:ext cx="8382000" cy="5964115"/>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6" name="Rectangle 5"/>
          <p:cNvSpPr/>
          <p:nvPr/>
        </p:nvSpPr>
        <p:spPr>
          <a:xfrm>
            <a:off x="0" y="838200"/>
            <a:ext cx="167866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Block Diagram</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5" name="Rectangle 4"/>
          <p:cNvSpPr/>
          <p:nvPr/>
        </p:nvSpPr>
        <p:spPr>
          <a:xfrm>
            <a:off x="0" y="838200"/>
            <a:ext cx="2448106"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Functional Description</a:t>
            </a:r>
          </a:p>
        </p:txBody>
      </p:sp>
      <p:sp>
        <p:nvSpPr>
          <p:cNvPr id="6" name="Rectangle 5"/>
          <p:cNvSpPr/>
          <p:nvPr/>
        </p:nvSpPr>
        <p:spPr>
          <a:xfrm>
            <a:off x="228600" y="1371600"/>
            <a:ext cx="8915400"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555 Timers</a:t>
            </a:r>
            <a:r>
              <a:rPr lang="en-US" dirty="0" smtClean="0">
                <a:latin typeface="Times New Roman" pitchFamily="18" charset="0"/>
                <a:cs typeface="Times New Roman" pitchFamily="18" charset="0"/>
              </a:rPr>
              <a:t> name comes from the fact that there are three 5kΩ resistors connected together internally producing a </a:t>
            </a:r>
            <a:r>
              <a:rPr lang="en-US" b="1" dirty="0" smtClean="0">
                <a:latin typeface="Times New Roman" pitchFamily="18" charset="0"/>
                <a:cs typeface="Times New Roman" pitchFamily="18" charset="0"/>
              </a:rPr>
              <a:t>voltage divider </a:t>
            </a:r>
            <a:r>
              <a:rPr lang="en-US" dirty="0" smtClean="0">
                <a:latin typeface="Times New Roman" pitchFamily="18" charset="0"/>
                <a:cs typeface="Times New Roman" pitchFamily="18" charset="0"/>
              </a:rPr>
              <a:t>network between the supply voltage at pin 8 and ground at pin 1. </a:t>
            </a:r>
          </a:p>
          <a:p>
            <a:pPr marL="342900" indent="-342900" algn="just">
              <a:buFont typeface="Wingdings" pitchFamily="2" charset="2"/>
              <a:buChar char="Ø"/>
            </a:pPr>
            <a:r>
              <a:rPr lang="en-US" dirty="0" smtClean="0">
                <a:latin typeface="Times New Roman" pitchFamily="18" charset="0"/>
                <a:cs typeface="Times New Roman" pitchFamily="18" charset="0"/>
              </a:rPr>
              <a:t>The voltage across this series resistive network holds the negative inverting input of comparator two at </a:t>
            </a:r>
            <a:r>
              <a:rPr lang="en-US" b="1" dirty="0" smtClean="0">
                <a:latin typeface="Times New Roman" pitchFamily="18" charset="0"/>
                <a:cs typeface="Times New Roman" pitchFamily="18" charset="0"/>
              </a:rPr>
              <a:t>2/3Vcc </a:t>
            </a:r>
            <a:r>
              <a:rPr lang="en-US" dirty="0" smtClean="0">
                <a:latin typeface="Times New Roman" pitchFamily="18" charset="0"/>
                <a:cs typeface="Times New Roman" pitchFamily="18" charset="0"/>
              </a:rPr>
              <a:t>and the positive non-inverting input to comparator one at </a:t>
            </a:r>
            <a:r>
              <a:rPr lang="en-US" b="1" dirty="0" smtClean="0">
                <a:latin typeface="Times New Roman" pitchFamily="18" charset="0"/>
                <a:cs typeface="Times New Roman" pitchFamily="18" charset="0"/>
              </a:rPr>
              <a:t>1/3Vcc.</a:t>
            </a:r>
            <a:endParaRPr lang="en-US" b="1" dirty="0">
              <a:latin typeface="Times New Roman" pitchFamily="18" charset="0"/>
              <a:cs typeface="Times New Roman" pitchFamily="18" charset="0"/>
            </a:endParaRPr>
          </a:p>
        </p:txBody>
      </p:sp>
      <p:sp>
        <p:nvSpPr>
          <p:cNvPr id="7" name="Rectangle 6"/>
          <p:cNvSpPr/>
          <p:nvPr/>
        </p:nvSpPr>
        <p:spPr>
          <a:xfrm>
            <a:off x="228600" y="3302675"/>
            <a:ext cx="8839200" cy="258532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two comparators produce an output voltage dependent upon the voltage difference at their inputs which is determined by the </a:t>
            </a:r>
            <a:r>
              <a:rPr lang="en-US" b="1" dirty="0" smtClean="0">
                <a:latin typeface="Times New Roman" pitchFamily="18" charset="0"/>
                <a:cs typeface="Times New Roman" pitchFamily="18" charset="0"/>
              </a:rPr>
              <a:t>charging and discharging </a:t>
            </a:r>
            <a:r>
              <a:rPr lang="en-US" dirty="0" smtClean="0">
                <a:latin typeface="Times New Roman" pitchFamily="18" charset="0"/>
                <a:cs typeface="Times New Roman" pitchFamily="18" charset="0"/>
              </a:rPr>
              <a:t>action of the externally connected RC network. </a:t>
            </a:r>
          </a:p>
          <a:p>
            <a:pPr marL="342900" indent="-342900" algn="just">
              <a:buFont typeface="Wingdings" pitchFamily="2" charset="2"/>
              <a:buChar char="Ø"/>
            </a:pPr>
            <a:r>
              <a:rPr lang="en-US" dirty="0" smtClean="0">
                <a:latin typeface="Times New Roman" pitchFamily="18" charset="0"/>
                <a:cs typeface="Times New Roman" pitchFamily="18" charset="0"/>
              </a:rPr>
              <a:t>The outputs from both comparators are connected to the two inputs of the flip-flop which in turn produces either a </a:t>
            </a:r>
            <a:r>
              <a:rPr lang="en-US" b="1" dirty="0" smtClean="0">
                <a:latin typeface="Times New Roman" pitchFamily="18" charset="0"/>
                <a:cs typeface="Times New Roman" pitchFamily="18" charset="0"/>
              </a:rPr>
              <a:t>“HIGH” or “LOW” </a:t>
            </a:r>
            <a:r>
              <a:rPr lang="en-US" dirty="0" smtClean="0">
                <a:latin typeface="Times New Roman" pitchFamily="18" charset="0"/>
                <a:cs typeface="Times New Roman" pitchFamily="18" charset="0"/>
              </a:rPr>
              <a:t>level output at </a:t>
            </a:r>
            <a:r>
              <a:rPr lang="en-US" b="1" dirty="0" smtClean="0">
                <a:latin typeface="Times New Roman" pitchFamily="18" charset="0"/>
                <a:cs typeface="Times New Roman" pitchFamily="18" charset="0"/>
              </a:rPr>
              <a:t>Q </a:t>
            </a:r>
            <a:r>
              <a:rPr lang="en-US" dirty="0" smtClean="0">
                <a:latin typeface="Times New Roman" pitchFamily="18" charset="0"/>
                <a:cs typeface="Times New Roman" pitchFamily="18" charset="0"/>
              </a:rPr>
              <a:t>based on the states of its inputs. </a:t>
            </a:r>
          </a:p>
          <a:p>
            <a:pPr marL="342900" indent="-342900" algn="just">
              <a:buFont typeface="Wingdings" pitchFamily="2" charset="2"/>
              <a:buChar char="Ø"/>
            </a:pPr>
            <a:r>
              <a:rPr lang="en-US" dirty="0" smtClean="0">
                <a:latin typeface="Times New Roman" pitchFamily="18" charset="0"/>
                <a:cs typeface="Times New Roman" pitchFamily="18" charset="0"/>
              </a:rPr>
              <a:t>The output from the flip-flop is used to control a high current </a:t>
            </a:r>
            <a:r>
              <a:rPr lang="en-US" b="1" dirty="0" smtClean="0">
                <a:latin typeface="Times New Roman" pitchFamily="18" charset="0"/>
                <a:cs typeface="Times New Roman" pitchFamily="18" charset="0"/>
              </a:rPr>
              <a:t>output switching stage </a:t>
            </a:r>
            <a:r>
              <a:rPr lang="en-US" dirty="0" smtClean="0">
                <a:latin typeface="Times New Roman" pitchFamily="18" charset="0"/>
                <a:cs typeface="Times New Roman" pitchFamily="18" charset="0"/>
              </a:rPr>
              <a:t>to drive the connected load producing either a “HIGH” or “LOW” voltage level at the output pin.</a:t>
            </a:r>
            <a:endParaRPr lang="en-US" dirty="0">
              <a:latin typeface="Times New Roman" pitchFamily="18" charset="0"/>
              <a:cs typeface="Times New Roman"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5" name="Rectangle 4"/>
          <p:cNvSpPr/>
          <p:nvPr/>
        </p:nvSpPr>
        <p:spPr>
          <a:xfrm>
            <a:off x="0" y="838200"/>
            <a:ext cx="105670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Diagram</a:t>
            </a:r>
          </a:p>
        </p:txBody>
      </p:sp>
      <p:pic>
        <p:nvPicPr>
          <p:cNvPr id="129026" name="Picture 2" descr="monostable 555 timer"/>
          <p:cNvPicPr>
            <a:picLocks noChangeAspect="1" noChangeArrowheads="1"/>
          </p:cNvPicPr>
          <p:nvPr/>
        </p:nvPicPr>
        <p:blipFill>
          <a:blip r:embed="rId2" cstate="print"/>
          <a:srcRect/>
          <a:stretch>
            <a:fillRect/>
          </a:stretch>
        </p:blipFill>
        <p:spPr bwMode="auto">
          <a:xfrm>
            <a:off x="1143000" y="1371600"/>
            <a:ext cx="7051649" cy="5181600"/>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0" y="609600"/>
            <a:ext cx="6400799" cy="6251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6" name="Rectangle 5"/>
          <p:cNvSpPr/>
          <p:nvPr/>
        </p:nvSpPr>
        <p:spPr>
          <a:xfrm>
            <a:off x="0" y="8382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p>
        </p:txBody>
      </p:sp>
    </p:spTree>
    <p:extLst>
      <p:ext uri="{BB962C8B-B14F-4D97-AF65-F5344CB8AC3E}">
        <p14:creationId xmlns="" xmlns:p14="http://schemas.microsoft.com/office/powerpoint/2010/main" val="4211846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71600"/>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When a </a:t>
            </a:r>
            <a:r>
              <a:rPr lang="en-US" b="1" dirty="0" smtClean="0">
                <a:latin typeface="Times New Roman" pitchFamily="18" charset="0"/>
                <a:cs typeface="Times New Roman" pitchFamily="18" charset="0"/>
              </a:rPr>
              <a:t>negative (0V) pulse </a:t>
            </a:r>
            <a:r>
              <a:rPr lang="en-US" dirty="0" smtClean="0">
                <a:latin typeface="Times New Roman" pitchFamily="18" charset="0"/>
                <a:cs typeface="Times New Roman" pitchFamily="18" charset="0"/>
              </a:rPr>
              <a:t>is applied to the trigger input (pin 2) of the Monostable configured 555 Timer oscillator, the internal comparator, (comparator </a:t>
            </a:r>
            <a:r>
              <a:rPr lang="en-US" b="1" dirty="0" smtClean="0">
                <a:latin typeface="Times New Roman" pitchFamily="18" charset="0"/>
                <a:cs typeface="Times New Roman" pitchFamily="18" charset="0"/>
              </a:rPr>
              <a:t>No1</a:t>
            </a:r>
            <a:r>
              <a:rPr lang="en-US" dirty="0" smtClean="0">
                <a:latin typeface="Times New Roman" pitchFamily="18" charset="0"/>
                <a:cs typeface="Times New Roman" pitchFamily="18" charset="0"/>
              </a:rPr>
              <a:t>) detects this input and “</a:t>
            </a:r>
            <a:r>
              <a:rPr lang="en-US" b="1" dirty="0" smtClean="0">
                <a:latin typeface="Times New Roman" pitchFamily="18" charset="0"/>
                <a:cs typeface="Times New Roman" pitchFamily="18" charset="0"/>
              </a:rPr>
              <a:t>sets</a:t>
            </a:r>
            <a:r>
              <a:rPr lang="en-US" dirty="0" smtClean="0">
                <a:latin typeface="Times New Roman" pitchFamily="18" charset="0"/>
                <a:cs typeface="Times New Roman" pitchFamily="18" charset="0"/>
              </a:rPr>
              <a:t>” the state of the </a:t>
            </a:r>
            <a:r>
              <a:rPr lang="en-US" b="1" dirty="0" smtClean="0">
                <a:latin typeface="Times New Roman" pitchFamily="18" charset="0"/>
                <a:cs typeface="Times New Roman" pitchFamily="18" charset="0"/>
              </a:rPr>
              <a:t>flip-flop</a:t>
            </a:r>
            <a:r>
              <a:rPr lang="en-US" dirty="0" smtClean="0">
                <a:latin typeface="Times New Roman" pitchFamily="18" charset="0"/>
                <a:cs typeface="Times New Roman" pitchFamily="18" charset="0"/>
              </a:rPr>
              <a:t>, changing the output from a “</a:t>
            </a:r>
            <a:r>
              <a:rPr lang="en-US" b="1" dirty="0" smtClean="0">
                <a:latin typeface="Times New Roman" pitchFamily="18" charset="0"/>
                <a:cs typeface="Times New Roman" pitchFamily="18" charset="0"/>
              </a:rPr>
              <a:t>LOW</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state to a “HIGH</a:t>
            </a:r>
            <a:r>
              <a:rPr lang="en-US" dirty="0" smtClean="0">
                <a:latin typeface="Times New Roman" pitchFamily="18" charset="0"/>
                <a:cs typeface="Times New Roman" pitchFamily="18" charset="0"/>
              </a:rPr>
              <a:t>” state. This action in turn turns “</a:t>
            </a:r>
            <a:r>
              <a:rPr lang="en-US" b="1" dirty="0" smtClean="0">
                <a:latin typeface="Times New Roman" pitchFamily="18" charset="0"/>
                <a:cs typeface="Times New Roman" pitchFamily="18" charset="0"/>
              </a:rPr>
              <a:t>OFF</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discharge transistor (Q1) </a:t>
            </a:r>
            <a:r>
              <a:rPr lang="en-US" dirty="0" smtClean="0">
                <a:latin typeface="Times New Roman" pitchFamily="18" charset="0"/>
                <a:cs typeface="Times New Roman" pitchFamily="18" charset="0"/>
              </a:rPr>
              <a:t>connected to pin 7, thereby removing the short circuit across the external timing capacitor,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5" name="Rectangle 4"/>
          <p:cNvSpPr/>
          <p:nvPr/>
        </p:nvSpPr>
        <p:spPr>
          <a:xfrm>
            <a:off x="0" y="2974260"/>
            <a:ext cx="9144000"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This action allows the </a:t>
            </a:r>
            <a:r>
              <a:rPr lang="en-US" b="1" dirty="0" smtClean="0">
                <a:solidFill>
                  <a:srgbClr val="00B050"/>
                </a:solidFill>
                <a:latin typeface="Times New Roman" pitchFamily="18" charset="0"/>
                <a:cs typeface="Times New Roman" pitchFamily="18" charset="0"/>
              </a:rPr>
              <a:t>timing capacitor (C</a:t>
            </a:r>
            <a:r>
              <a:rPr lang="en-US" b="1" baseline="-25000" dirty="0" smtClean="0">
                <a:solidFill>
                  <a:srgbClr val="00B050"/>
                </a:solidFill>
                <a:latin typeface="Times New Roman" pitchFamily="18" charset="0"/>
                <a:cs typeface="Times New Roman" pitchFamily="18" charset="0"/>
              </a:rPr>
              <a:t>1</a:t>
            </a:r>
            <a:r>
              <a:rPr lang="en-US" b="1" dirty="0" smtClean="0">
                <a:solidFill>
                  <a:srgbClr val="00B050"/>
                </a:solidFill>
                <a:latin typeface="Times New Roman" pitchFamily="18" charset="0"/>
                <a:cs typeface="Times New Roman" pitchFamily="18" charset="0"/>
              </a:rPr>
              <a:t>) to start to charge </a:t>
            </a:r>
            <a:r>
              <a:rPr lang="en-US" dirty="0" smtClean="0">
                <a:latin typeface="Times New Roman" pitchFamily="18" charset="0"/>
                <a:cs typeface="Times New Roman" pitchFamily="18" charset="0"/>
              </a:rPr>
              <a:t>up through resistor, R1 until the voltage across the capacitor reaches the threshold (pin 6) voltage of </a:t>
            </a:r>
            <a:r>
              <a:rPr lang="en-US" b="1" dirty="0" smtClean="0">
                <a:solidFill>
                  <a:srgbClr val="00B050"/>
                </a:solidFill>
                <a:latin typeface="Times New Roman" pitchFamily="18" charset="0"/>
                <a:cs typeface="Times New Roman" pitchFamily="18" charset="0"/>
              </a:rPr>
              <a:t>2/3Vcc</a:t>
            </a:r>
            <a:r>
              <a:rPr lang="en-US" dirty="0" smtClean="0">
                <a:latin typeface="Times New Roman" pitchFamily="18" charset="0"/>
                <a:cs typeface="Times New Roman" pitchFamily="18" charset="0"/>
              </a:rPr>
              <a:t> set up by the internal voltage divider network. </a:t>
            </a:r>
          </a:p>
          <a:p>
            <a:pPr marL="342900" indent="-342900" algn="just">
              <a:buFont typeface="Wingdings" pitchFamily="2" charset="2"/>
              <a:buChar char="Ø"/>
            </a:pPr>
            <a:r>
              <a:rPr lang="en-US" dirty="0" smtClean="0">
                <a:latin typeface="Times New Roman" pitchFamily="18" charset="0"/>
                <a:cs typeface="Times New Roman" pitchFamily="18" charset="0"/>
              </a:rPr>
              <a:t>At this point the comparators output goes “</a:t>
            </a:r>
            <a:r>
              <a:rPr lang="en-US" b="1" dirty="0" smtClean="0">
                <a:solidFill>
                  <a:srgbClr val="00B050"/>
                </a:solidFill>
                <a:latin typeface="Times New Roman" pitchFamily="18" charset="0"/>
                <a:cs typeface="Times New Roman" pitchFamily="18" charset="0"/>
              </a:rPr>
              <a:t>HIGH</a:t>
            </a:r>
            <a:r>
              <a:rPr lang="en-US" dirty="0" smtClean="0">
                <a:latin typeface="Times New Roman" pitchFamily="18" charset="0"/>
                <a:cs typeface="Times New Roman" pitchFamily="18" charset="0"/>
              </a:rPr>
              <a:t>” and “</a:t>
            </a:r>
            <a:r>
              <a:rPr lang="en-US" b="1" dirty="0" smtClean="0">
                <a:solidFill>
                  <a:srgbClr val="00B050"/>
                </a:solidFill>
                <a:latin typeface="Times New Roman" pitchFamily="18" charset="0"/>
                <a:cs typeface="Times New Roman" pitchFamily="18" charset="0"/>
              </a:rPr>
              <a:t>resets</a:t>
            </a:r>
            <a:r>
              <a:rPr lang="en-US" dirty="0" smtClean="0">
                <a:latin typeface="Times New Roman" pitchFamily="18" charset="0"/>
                <a:cs typeface="Times New Roman" pitchFamily="18" charset="0"/>
              </a:rPr>
              <a:t>” the </a:t>
            </a:r>
            <a:r>
              <a:rPr lang="en-US" b="1" dirty="0" smtClean="0">
                <a:solidFill>
                  <a:srgbClr val="00B050"/>
                </a:solidFill>
                <a:latin typeface="Times New Roman" pitchFamily="18" charset="0"/>
                <a:cs typeface="Times New Roman" pitchFamily="18" charset="0"/>
              </a:rPr>
              <a:t>flip-flop </a:t>
            </a:r>
            <a:r>
              <a:rPr lang="en-US" dirty="0" smtClean="0">
                <a:latin typeface="Times New Roman" pitchFamily="18" charset="0"/>
                <a:cs typeface="Times New Roman" pitchFamily="18" charset="0"/>
              </a:rPr>
              <a:t>back to its original state which in turn turns “</a:t>
            </a:r>
            <a:r>
              <a:rPr lang="en-US" b="1" dirty="0" smtClean="0">
                <a:solidFill>
                  <a:srgbClr val="00B050"/>
                </a:solidFill>
                <a:latin typeface="Times New Roman" pitchFamily="18" charset="0"/>
                <a:cs typeface="Times New Roman" pitchFamily="18" charset="0"/>
              </a:rPr>
              <a:t>ON</a:t>
            </a:r>
            <a:r>
              <a:rPr lang="en-US" dirty="0" smtClean="0">
                <a:latin typeface="Times New Roman" pitchFamily="18" charset="0"/>
                <a:cs typeface="Times New Roman" pitchFamily="18" charset="0"/>
              </a:rPr>
              <a:t>” the </a:t>
            </a:r>
            <a:r>
              <a:rPr lang="en-US" b="1" dirty="0" smtClean="0">
                <a:solidFill>
                  <a:srgbClr val="00B050"/>
                </a:solidFill>
                <a:latin typeface="Times New Roman" pitchFamily="18" charset="0"/>
                <a:cs typeface="Times New Roman" pitchFamily="18" charset="0"/>
              </a:rPr>
              <a:t>transistor</a:t>
            </a:r>
            <a:r>
              <a:rPr lang="en-US" dirty="0" smtClean="0">
                <a:solidFill>
                  <a:srgbClr val="00B050"/>
                </a:solidFill>
                <a:latin typeface="Times New Roman" pitchFamily="18" charset="0"/>
                <a:cs typeface="Times New Roman" pitchFamily="18" charset="0"/>
              </a:rPr>
              <a:t> </a:t>
            </a:r>
            <a:r>
              <a:rPr lang="en-US" dirty="0" smtClean="0">
                <a:latin typeface="Times New Roman" pitchFamily="18" charset="0"/>
                <a:cs typeface="Times New Roman" pitchFamily="18" charset="0"/>
              </a:rPr>
              <a:t>and </a:t>
            </a:r>
            <a:r>
              <a:rPr lang="en-US" b="1" dirty="0" smtClean="0">
                <a:solidFill>
                  <a:srgbClr val="00B050"/>
                </a:solidFill>
                <a:latin typeface="Times New Roman" pitchFamily="18" charset="0"/>
                <a:cs typeface="Times New Roman" pitchFamily="18" charset="0"/>
              </a:rPr>
              <a:t>discharges the capacitor </a:t>
            </a:r>
            <a:r>
              <a:rPr lang="en-US" dirty="0" smtClean="0">
                <a:latin typeface="Times New Roman" pitchFamily="18" charset="0"/>
                <a:cs typeface="Times New Roman" pitchFamily="18" charset="0"/>
              </a:rPr>
              <a:t>to ground through pin 7. This causes the output to change its state back to the original stable “LOW” value awaiting another trigger pulse to start the timing process over again. Then as before, the Monostable Multivibrator has only “ONE” stable state.</a:t>
            </a:r>
            <a:endParaRPr lang="en-US" dirty="0">
              <a:latin typeface="Times New Roman" pitchFamily="18" charset="0"/>
              <a:cs typeface="Times New Roman" pitchFamily="18" charset="0"/>
            </a:endParaRPr>
          </a:p>
        </p:txBody>
      </p:sp>
      <p:sp>
        <p:nvSpPr>
          <p:cNvPr id="6" name="Rectangle 5"/>
          <p:cNvSpPr/>
          <p:nvPr/>
        </p:nvSpPr>
        <p:spPr>
          <a:xfrm>
            <a:off x="0" y="5380672"/>
            <a:ext cx="9144000"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Monostable 555 Timer</a:t>
            </a:r>
            <a:r>
              <a:rPr lang="en-US" dirty="0" smtClean="0">
                <a:latin typeface="Times New Roman" pitchFamily="18" charset="0"/>
                <a:cs typeface="Times New Roman" pitchFamily="18" charset="0"/>
              </a:rPr>
              <a:t> circuit triggers on a negative-going pulse applied to pin 2 and this trigger pulse must be much shorter than the output pulse width allowing time for the timing capacitor to charge and then discharge fully. </a:t>
            </a:r>
          </a:p>
          <a:p>
            <a:pPr marL="342900" indent="-342900" algn="just">
              <a:buFont typeface="Wingdings" pitchFamily="2" charset="2"/>
              <a:buChar char="Ø"/>
            </a:pPr>
            <a:r>
              <a:rPr lang="en-US" dirty="0" smtClean="0">
                <a:latin typeface="Times New Roman" pitchFamily="18" charset="0"/>
                <a:cs typeface="Times New Roman" pitchFamily="18" charset="0"/>
              </a:rPr>
              <a:t>Once triggered, the 555 Monostable </a:t>
            </a:r>
            <a:r>
              <a:rPr lang="en-US" b="1" dirty="0" smtClean="0">
                <a:solidFill>
                  <a:schemeClr val="accent6">
                    <a:lumMod val="75000"/>
                  </a:schemeClr>
                </a:solidFill>
                <a:latin typeface="Times New Roman" pitchFamily="18" charset="0"/>
                <a:cs typeface="Times New Roman" pitchFamily="18" charset="0"/>
              </a:rPr>
              <a:t>will remain in this “HIGH” unstable output state until the time period set up by the R</a:t>
            </a:r>
            <a:r>
              <a:rPr lang="en-US" b="1" baseline="-25000" dirty="0" smtClean="0">
                <a:solidFill>
                  <a:schemeClr val="accent6">
                    <a:lumMod val="75000"/>
                  </a:schemeClr>
                </a:solidFill>
                <a:latin typeface="Times New Roman" pitchFamily="18" charset="0"/>
                <a:cs typeface="Times New Roman" pitchFamily="18" charset="0"/>
              </a:rPr>
              <a:t>1</a:t>
            </a:r>
            <a:r>
              <a:rPr lang="en-US" b="1" dirty="0" smtClean="0">
                <a:solidFill>
                  <a:schemeClr val="accent6">
                    <a:lumMod val="75000"/>
                  </a:schemeClr>
                </a:solidFill>
                <a:latin typeface="Times New Roman" pitchFamily="18" charset="0"/>
                <a:cs typeface="Times New Roman" pitchFamily="18" charset="0"/>
              </a:rPr>
              <a:t> x C</a:t>
            </a:r>
            <a:r>
              <a:rPr lang="en-US" b="1" baseline="-25000" dirty="0" smtClean="0">
                <a:solidFill>
                  <a:schemeClr val="accent6">
                    <a:lumMod val="75000"/>
                  </a:schemeClr>
                </a:solidFill>
                <a:latin typeface="Times New Roman" pitchFamily="18" charset="0"/>
                <a:cs typeface="Times New Roman" pitchFamily="18" charset="0"/>
              </a:rPr>
              <a:t>1</a:t>
            </a:r>
            <a:r>
              <a:rPr lang="en-US" b="1" dirty="0" smtClean="0">
                <a:solidFill>
                  <a:schemeClr val="accent6">
                    <a:lumMod val="75000"/>
                  </a:schemeClr>
                </a:solidFill>
                <a:latin typeface="Times New Roman" pitchFamily="18" charset="0"/>
                <a:cs typeface="Times New Roman" pitchFamily="18" charset="0"/>
              </a:rPr>
              <a:t> </a:t>
            </a:r>
            <a:r>
              <a:rPr lang="en-US" dirty="0" smtClean="0">
                <a:latin typeface="Times New Roman" pitchFamily="18" charset="0"/>
                <a:cs typeface="Times New Roman" pitchFamily="18" charset="0"/>
              </a:rPr>
              <a:t>network has elapsed. </a:t>
            </a:r>
            <a:endParaRPr lang="en-US" dirty="0">
              <a:latin typeface="Times New Roman" pitchFamily="18" charset="0"/>
              <a:cs typeface="Times New Roman" pitchFamily="18" charset="0"/>
            </a:endParaRPr>
          </a:p>
        </p:txBody>
      </p:sp>
      <p:sp>
        <p:nvSpPr>
          <p:cNvPr id="7"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8" name="Rectangle 7"/>
          <p:cNvSpPr/>
          <p:nvPr/>
        </p:nvSpPr>
        <p:spPr>
          <a:xfrm>
            <a:off x="0" y="838200"/>
            <a:ext cx="2448106"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Functional Description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81200" y="607467"/>
            <a:ext cx="5669423" cy="6174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6" name="Rectangle 5"/>
          <p:cNvSpPr/>
          <p:nvPr/>
        </p:nvSpPr>
        <p:spPr>
          <a:xfrm>
            <a:off x="0" y="838200"/>
            <a:ext cx="191815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Timing Diagrams</a:t>
            </a:r>
          </a:p>
        </p:txBody>
      </p:sp>
    </p:spTree>
    <p:extLst>
      <p:ext uri="{BB962C8B-B14F-4D97-AF65-F5344CB8AC3E}">
        <p14:creationId xmlns="" xmlns:p14="http://schemas.microsoft.com/office/powerpoint/2010/main" val="41100368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52" y="1952623"/>
            <a:ext cx="8832748" cy="3076575"/>
          </a:xfrm>
          <a:prstGeom prst="rect">
            <a:avLst/>
          </a:prstGeom>
          <a:noFill/>
          <a:ln w="9525">
            <a:solidFill>
              <a:srgbClr val="00B05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7" name="Rectangle 6"/>
          <p:cNvSpPr/>
          <p:nvPr/>
        </p:nvSpPr>
        <p:spPr>
          <a:xfrm>
            <a:off x="0" y="838200"/>
            <a:ext cx="209769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Timing Calculation</a:t>
            </a:r>
          </a:p>
        </p:txBody>
      </p:sp>
    </p:spTree>
    <p:extLst>
      <p:ext uri="{BB962C8B-B14F-4D97-AF65-F5344CB8AC3E}">
        <p14:creationId xmlns="" xmlns:p14="http://schemas.microsoft.com/office/powerpoint/2010/main" val="39778037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44169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Missing Pulse Detector</a:t>
            </a:r>
            <a:endParaRPr lang="en-US" b="1" dirty="0">
              <a:latin typeface="Times New Roman" pitchFamily="18" charset="0"/>
              <a:cs typeface="Times New Roman" pitchFamily="18" charset="0"/>
            </a:endParaRPr>
          </a:p>
        </p:txBody>
      </p:sp>
      <p:pic>
        <p:nvPicPr>
          <p:cNvPr id="140290" name="Picture 2" descr="Missing Pulse Detector"/>
          <p:cNvPicPr>
            <a:picLocks noChangeAspect="1" noChangeArrowheads="1"/>
          </p:cNvPicPr>
          <p:nvPr/>
        </p:nvPicPr>
        <p:blipFill>
          <a:blip r:embed="rId2" cstate="print"/>
          <a:srcRect/>
          <a:stretch>
            <a:fillRect/>
          </a:stretch>
        </p:blipFill>
        <p:spPr bwMode="auto">
          <a:xfrm>
            <a:off x="781050" y="1600200"/>
            <a:ext cx="7219950" cy="476718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Waveforms for Missing Pulse Detector"/>
          <p:cNvPicPr>
            <a:picLocks noChangeAspect="1" noChangeArrowheads="1"/>
          </p:cNvPicPr>
          <p:nvPr/>
        </p:nvPicPr>
        <p:blipFill>
          <a:blip r:embed="rId2" cstate="print"/>
          <a:srcRect/>
          <a:stretch>
            <a:fillRect/>
          </a:stretch>
        </p:blipFill>
        <p:spPr bwMode="auto">
          <a:xfrm>
            <a:off x="1524000" y="1447800"/>
            <a:ext cx="6400800" cy="4915290"/>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6" name="Rectangle 5"/>
          <p:cNvSpPr/>
          <p:nvPr/>
        </p:nvSpPr>
        <p:spPr>
          <a:xfrm>
            <a:off x="0" y="838200"/>
            <a:ext cx="244169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Missing Pulse Detector</a:t>
            </a:r>
            <a:endParaRPr lang="en-US" b="1"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383983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Zero crossing detector</a:t>
            </a:r>
          </a:p>
        </p:txBody>
      </p:sp>
      <p:pic>
        <p:nvPicPr>
          <p:cNvPr id="1026" name="Picture 2" descr="Zero Crossing Detector Circuit"/>
          <p:cNvPicPr>
            <a:picLocks noChangeAspect="1" noChangeArrowheads="1"/>
          </p:cNvPicPr>
          <p:nvPr/>
        </p:nvPicPr>
        <p:blipFill>
          <a:blip r:embed="rId2" cstate="print"/>
          <a:srcRect/>
          <a:stretch>
            <a:fillRect/>
          </a:stretch>
        </p:blipFill>
        <p:spPr bwMode="auto">
          <a:xfrm>
            <a:off x="0" y="2667000"/>
            <a:ext cx="4331284" cy="2590800"/>
          </a:xfrm>
          <a:prstGeom prst="rect">
            <a:avLst/>
          </a:prstGeom>
          <a:ln>
            <a:noFill/>
          </a:ln>
          <a:effectLst>
            <a:outerShdw blurRad="292100" dist="139700" dir="2700000" algn="tl" rotWithShape="0">
              <a:srgbClr val="333333">
                <a:alpha val="65000"/>
              </a:srgbClr>
            </a:outerShdw>
          </a:effectLst>
        </p:spPr>
      </p:pic>
      <p:pic>
        <p:nvPicPr>
          <p:cNvPr id="1028" name="Picture 4" descr="741 IC based Zero Crossing Detector Waveform"/>
          <p:cNvPicPr>
            <a:picLocks noChangeAspect="1" noChangeArrowheads="1"/>
          </p:cNvPicPr>
          <p:nvPr/>
        </p:nvPicPr>
        <p:blipFill>
          <a:blip r:embed="rId3" cstate="print"/>
          <a:srcRect/>
          <a:stretch>
            <a:fillRect/>
          </a:stretch>
        </p:blipFill>
        <p:spPr bwMode="auto">
          <a:xfrm>
            <a:off x="4495800" y="1228725"/>
            <a:ext cx="4476750" cy="54006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43000"/>
            <a:ext cx="9144000"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PNP transistor</a:t>
            </a:r>
            <a:r>
              <a:rPr lang="en-US" dirty="0" smtClean="0">
                <a:latin typeface="Times New Roman" pitchFamily="18" charset="0"/>
                <a:cs typeface="Times New Roman" pitchFamily="18" charset="0"/>
              </a:rPr>
              <a:t> is connected across the capacitor and the input trigger pulse train is given to the base terminal of the transistor as well as the pin 2 trigger input of the IC 555. </a:t>
            </a:r>
          </a:p>
          <a:p>
            <a:pPr marL="342900" indent="-342900" algn="just">
              <a:buFont typeface="Wingdings" pitchFamily="2" charset="2"/>
              <a:buChar char="Ø"/>
            </a:pPr>
            <a:r>
              <a:rPr lang="en-US" dirty="0" smtClean="0">
                <a:latin typeface="Times New Roman" pitchFamily="18" charset="0"/>
                <a:cs typeface="Times New Roman" pitchFamily="18" charset="0"/>
              </a:rPr>
              <a:t>The train of trigger pulses will </a:t>
            </a:r>
            <a:r>
              <a:rPr lang="en-US" b="1" dirty="0" smtClean="0">
                <a:latin typeface="Times New Roman" pitchFamily="18" charset="0"/>
                <a:cs typeface="Times New Roman" pitchFamily="18" charset="0"/>
              </a:rPr>
              <a:t>continuously reset </a:t>
            </a:r>
            <a:r>
              <a:rPr lang="en-US" dirty="0" smtClean="0">
                <a:latin typeface="Times New Roman" pitchFamily="18" charset="0"/>
                <a:cs typeface="Times New Roman" pitchFamily="18" charset="0"/>
              </a:rPr>
              <a:t>the timing cycle. Hence the </a:t>
            </a:r>
            <a:r>
              <a:rPr lang="en-US" b="1" dirty="0" smtClean="0">
                <a:latin typeface="Times New Roman" pitchFamily="18" charset="0"/>
                <a:cs typeface="Times New Roman" pitchFamily="18" charset="0"/>
              </a:rPr>
              <a:t>output is always high</a:t>
            </a:r>
            <a:r>
              <a:rPr lang="en-US" dirty="0" smtClean="0">
                <a:latin typeface="Times New Roman" pitchFamily="18" charset="0"/>
                <a:cs typeface="Times New Roman" pitchFamily="18" charset="0"/>
              </a:rPr>
              <a:t>. If any trigger pulse is missing, the device detects this missing pulse and the output goes low. </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6" name="Rectangle 5"/>
          <p:cNvSpPr/>
          <p:nvPr/>
        </p:nvSpPr>
        <p:spPr>
          <a:xfrm>
            <a:off x="0" y="762000"/>
            <a:ext cx="244169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Missing Pulse Detector</a:t>
            </a:r>
            <a:endParaRPr lang="en-US" b="1" dirty="0">
              <a:latin typeface="Times New Roman" pitchFamily="18" charset="0"/>
              <a:cs typeface="Times New Roman" pitchFamily="18" charset="0"/>
            </a:endParaRPr>
          </a:p>
        </p:txBody>
      </p:sp>
      <p:sp>
        <p:nvSpPr>
          <p:cNvPr id="7" name="Rectangle 6"/>
          <p:cNvSpPr/>
          <p:nvPr/>
        </p:nvSpPr>
        <p:spPr>
          <a:xfrm>
            <a:off x="0" y="2667000"/>
            <a:ext cx="91440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When the input is </a:t>
            </a:r>
            <a:r>
              <a:rPr lang="en-US" b="1"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PNP transistor </a:t>
            </a:r>
            <a:r>
              <a:rPr lang="en-US" dirty="0" smtClean="0">
                <a:latin typeface="Times New Roman" pitchFamily="18" charset="0"/>
                <a:cs typeface="Times New Roman" pitchFamily="18" charset="0"/>
              </a:rPr>
              <a:t>is turned ON and the voltage across the capacitor is clamped to 0.7 V and the output is </a:t>
            </a:r>
            <a:r>
              <a:rPr lang="en-US" b="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When the input trigger voltage is high, the transistor is cut-off and the capacitor will start charging.</a:t>
            </a:r>
            <a:endParaRPr lang="en-US" dirty="0">
              <a:latin typeface="Times New Roman" pitchFamily="18" charset="0"/>
              <a:cs typeface="Times New Roman" pitchFamily="18" charset="0"/>
            </a:endParaRPr>
          </a:p>
        </p:txBody>
      </p:sp>
      <p:sp>
        <p:nvSpPr>
          <p:cNvPr id="8" name="Rectangle 7"/>
          <p:cNvSpPr/>
          <p:nvPr/>
        </p:nvSpPr>
        <p:spPr>
          <a:xfrm>
            <a:off x="0" y="3765828"/>
            <a:ext cx="9144000" cy="141577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If the input trigger signal goes low again before the completion of the timing cycle, the voltage across the </a:t>
            </a:r>
            <a:r>
              <a:rPr lang="en-US" b="1" dirty="0" smtClean="0">
                <a:latin typeface="Times New Roman" pitchFamily="18" charset="0"/>
                <a:cs typeface="Times New Roman" pitchFamily="18" charset="0"/>
              </a:rPr>
              <a:t>capacitor falls to 0.7 V </a:t>
            </a:r>
            <a:r>
              <a:rPr lang="en-US" dirty="0" smtClean="0">
                <a:latin typeface="Times New Roman" pitchFamily="18" charset="0"/>
                <a:cs typeface="Times New Roman" pitchFamily="18" charset="0"/>
              </a:rPr>
              <a:t>before reaching the threshold voltage (2/3 VCC) and the output continues to remain </a:t>
            </a:r>
            <a:r>
              <a:rPr lang="en-US" b="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sz="1600" dirty="0" smtClean="0">
                <a:latin typeface="Times New Roman" pitchFamily="18" charset="0"/>
                <a:cs typeface="Times New Roman" pitchFamily="18" charset="0"/>
              </a:rPr>
              <a:t>If the input trigger signal doesn’t go low before the completion of the timing cycle due to a missing pulse, it </a:t>
            </a:r>
            <a:r>
              <a:rPr lang="en-US" sz="1600" b="1" dirty="0" smtClean="0">
                <a:solidFill>
                  <a:srgbClr val="FF0000"/>
                </a:solidFill>
                <a:latin typeface="Times New Roman" pitchFamily="18" charset="0"/>
                <a:cs typeface="Times New Roman" pitchFamily="18" charset="0"/>
              </a:rPr>
              <a:t>allows the capacitor to charge to the threshold voltage and the output will become LOW.</a:t>
            </a:r>
            <a:endParaRPr lang="en-US" sz="1600" b="1" dirty="0">
              <a:solidFill>
                <a:srgbClr val="FF0000"/>
              </a:solidFill>
              <a:latin typeface="Times New Roman" pitchFamily="18" charset="0"/>
              <a:cs typeface="Times New Roman" pitchFamily="18" charset="0"/>
            </a:endParaRPr>
          </a:p>
        </p:txBody>
      </p:sp>
      <p:sp>
        <p:nvSpPr>
          <p:cNvPr id="9" name="Rectangle 8"/>
          <p:cNvSpPr/>
          <p:nvPr/>
        </p:nvSpPr>
        <p:spPr>
          <a:xfrm>
            <a:off x="0" y="5304472"/>
            <a:ext cx="9144000"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In order to make this circuit work as a Missing Pulse Detector, </a:t>
            </a:r>
            <a:r>
              <a:rPr lang="en-US" b="1" dirty="0" smtClean="0">
                <a:solidFill>
                  <a:srgbClr val="FF0000"/>
                </a:solidFill>
                <a:latin typeface="Times New Roman" pitchFamily="18" charset="0"/>
                <a:cs typeface="Times New Roman" pitchFamily="18" charset="0"/>
              </a:rPr>
              <a:t>the time period of the input trigger signal should be slightly lesser than the timing interval.</a:t>
            </a:r>
            <a:r>
              <a:rPr lang="en-US" dirty="0" smtClean="0">
                <a:latin typeface="Times New Roman" pitchFamily="18" charset="0"/>
                <a:cs typeface="Times New Roman" pitchFamily="18" charset="0"/>
              </a:rPr>
              <a:t> Because of this, the continuous negative going input pulses will not allow the capacitor to charge till the threshold voltage. And the output continues to stay high. In case of change of input frequency or a missing pulse, the capacitor will charge to the threshold voltage and the output falls low. </a:t>
            </a:r>
            <a:endParaRPr lang="en-US" dirty="0">
              <a:latin typeface="Times New Roman" pitchFamily="18" charset="0"/>
              <a:cs typeface="Times New Roman"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59141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Linear Ramp Generator</a:t>
            </a:r>
            <a:endParaRPr lang="en-US" b="1" dirty="0">
              <a:latin typeface="Times New Roman" pitchFamily="18" charset="0"/>
              <a:cs typeface="Times New Roman" pitchFamily="18" charset="0"/>
            </a:endParaRPr>
          </a:p>
        </p:txBody>
      </p:sp>
      <p:pic>
        <p:nvPicPr>
          <p:cNvPr id="1026" name="Picture 2" descr="Linear Ramp Generator"/>
          <p:cNvPicPr>
            <a:picLocks noChangeAspect="1" noChangeArrowheads="1"/>
          </p:cNvPicPr>
          <p:nvPr/>
        </p:nvPicPr>
        <p:blipFill>
          <a:blip r:embed="rId2" cstate="print"/>
          <a:srcRect/>
          <a:stretch>
            <a:fillRect/>
          </a:stretch>
        </p:blipFill>
        <p:spPr bwMode="auto">
          <a:xfrm>
            <a:off x="0" y="1524000"/>
            <a:ext cx="4657725" cy="4010026"/>
          </a:xfrm>
          <a:prstGeom prst="rect">
            <a:avLst/>
          </a:prstGeom>
          <a:ln>
            <a:noFill/>
          </a:ln>
          <a:effectLst>
            <a:outerShdw blurRad="292100" dist="139700" dir="2700000" algn="tl" rotWithShape="0">
              <a:srgbClr val="333333">
                <a:alpha val="65000"/>
              </a:srgbClr>
            </a:outerShdw>
          </a:effectLst>
        </p:spPr>
      </p:pic>
      <p:pic>
        <p:nvPicPr>
          <p:cNvPr id="1028" name="Picture 4" descr="Output Waveforms of Linear Ramp Generator"/>
          <p:cNvPicPr>
            <a:picLocks noChangeAspect="1" noChangeArrowheads="1"/>
          </p:cNvPicPr>
          <p:nvPr/>
        </p:nvPicPr>
        <p:blipFill>
          <a:blip r:embed="rId3" cstate="print"/>
          <a:srcRect/>
          <a:stretch>
            <a:fillRect/>
          </a:stretch>
        </p:blipFill>
        <p:spPr bwMode="auto">
          <a:xfrm>
            <a:off x="4800600" y="2057400"/>
            <a:ext cx="5705475" cy="359092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59141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Linear Ramp Generator</a:t>
            </a:r>
            <a:endParaRPr lang="en-US" b="1" dirty="0">
              <a:latin typeface="Times New Roman" pitchFamily="18" charset="0"/>
              <a:cs typeface="Times New Roman" pitchFamily="18" charset="0"/>
            </a:endParaRPr>
          </a:p>
        </p:txBody>
      </p:sp>
      <p:sp>
        <p:nvSpPr>
          <p:cNvPr id="6" name="Rectangle 5"/>
          <p:cNvSpPr/>
          <p:nvPr/>
        </p:nvSpPr>
        <p:spPr>
          <a:xfrm>
            <a:off x="0" y="1524000"/>
            <a:ext cx="9144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monostable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will act as a Linear Ramp Generator with the addition of a </a:t>
            </a:r>
            <a:r>
              <a:rPr lang="en-US" b="1" dirty="0" smtClean="0">
                <a:latin typeface="Times New Roman" pitchFamily="18" charset="0"/>
                <a:cs typeface="Times New Roman" pitchFamily="18" charset="0"/>
              </a:rPr>
              <a:t>constant current source.</a:t>
            </a:r>
            <a:r>
              <a:rPr lang="en-US" dirty="0" smtClean="0">
                <a:latin typeface="Times New Roman" pitchFamily="18" charset="0"/>
                <a:cs typeface="Times New Roman" pitchFamily="18" charset="0"/>
              </a:rPr>
              <a:t> A current mirror, consisting of </a:t>
            </a:r>
            <a:r>
              <a:rPr lang="en-US" b="1" dirty="0" smtClean="0">
                <a:latin typeface="Times New Roman" pitchFamily="18" charset="0"/>
                <a:cs typeface="Times New Roman" pitchFamily="18" charset="0"/>
              </a:rPr>
              <a:t>a diode and a PNP transistor, </a:t>
            </a:r>
            <a:r>
              <a:rPr lang="en-US" dirty="0" smtClean="0">
                <a:latin typeface="Times New Roman" pitchFamily="18" charset="0"/>
                <a:cs typeface="Times New Roman" pitchFamily="18" charset="0"/>
              </a:rPr>
              <a:t>is used as a Constant Current Source. This constant current source is positioned in place of the timing resistor.</a:t>
            </a:r>
            <a:endParaRPr lang="en-US" dirty="0">
              <a:latin typeface="Times New Roman" pitchFamily="18" charset="0"/>
              <a:cs typeface="Times New Roman" pitchFamily="18" charset="0"/>
            </a:endParaRPr>
          </a:p>
        </p:txBody>
      </p:sp>
      <p:sp>
        <p:nvSpPr>
          <p:cNvPr id="7" name="Rectangle 6"/>
          <p:cNvSpPr/>
          <p:nvPr/>
        </p:nvSpPr>
        <p:spPr>
          <a:xfrm>
            <a:off x="0" y="2797076"/>
            <a:ext cx="9144000"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current IC from the constant current source will </a:t>
            </a:r>
            <a:r>
              <a:rPr lang="en-US" b="1" dirty="0" smtClean="0">
                <a:latin typeface="Times New Roman" pitchFamily="18" charset="0"/>
                <a:cs typeface="Times New Roman" pitchFamily="18" charset="0"/>
              </a:rPr>
              <a:t>charge the capacitor at a constant rate towards the peak voltage (V</a:t>
            </a:r>
            <a:r>
              <a:rPr lang="en-US" b="1" baseline="-25000" dirty="0" smtClean="0">
                <a:latin typeface="Times New Roman" pitchFamily="18" charset="0"/>
                <a:cs typeface="Times New Roman" pitchFamily="18" charset="0"/>
              </a:rPr>
              <a:t>CC</a:t>
            </a:r>
            <a:r>
              <a:rPr lang="en-US" b="1" dirty="0" smtClean="0">
                <a:latin typeface="Times New Roman" pitchFamily="18" charset="0"/>
                <a:cs typeface="Times New Roman" pitchFamily="18" charset="0"/>
              </a:rPr>
              <a:t>) resulting in a rising linear ramp.</a:t>
            </a:r>
            <a:r>
              <a:rPr lang="en-US" dirty="0" smtClean="0">
                <a:latin typeface="Times New Roman" pitchFamily="18" charset="0"/>
                <a:cs typeface="Times New Roman" pitchFamily="18" charset="0"/>
              </a:rPr>
              <a:t> As the voltage across the capacitor reaches 2/3 V</a:t>
            </a:r>
            <a:r>
              <a:rPr lang="en-US" baseline="-25000" dirty="0" smtClean="0">
                <a:latin typeface="Times New Roman" pitchFamily="18" charset="0"/>
                <a:cs typeface="Times New Roman" pitchFamily="18" charset="0"/>
              </a:rPr>
              <a:t>CC</a:t>
            </a:r>
            <a:r>
              <a:rPr lang="en-US" dirty="0" smtClean="0">
                <a:latin typeface="Times New Roman" pitchFamily="18" charset="0"/>
                <a:cs typeface="Times New Roman" pitchFamily="18" charset="0"/>
              </a:rPr>
              <a:t>, the comparator 1 will drive the </a:t>
            </a:r>
            <a:r>
              <a:rPr lang="en-US" b="1" dirty="0" smtClean="0">
                <a:latin typeface="Times New Roman" pitchFamily="18" charset="0"/>
                <a:cs typeface="Times New Roman" pitchFamily="18" charset="0"/>
              </a:rPr>
              <a:t>discharge transistor to saturation</a:t>
            </a:r>
            <a:r>
              <a:rPr lang="en-US" dirty="0" smtClean="0">
                <a:latin typeface="Times New Roman" pitchFamily="18" charset="0"/>
                <a:cs typeface="Times New Roman" pitchFamily="18" charset="0"/>
              </a:rPr>
              <a:t>. As a result, the capacitor starts discharging. While discharging, as the voltage across the capacitor falls to 1/3 V</a:t>
            </a:r>
            <a:r>
              <a:rPr lang="en-US" baseline="-25000" dirty="0" smtClean="0">
                <a:latin typeface="Times New Roman" pitchFamily="18" charset="0"/>
                <a:cs typeface="Times New Roman" pitchFamily="18" charset="0"/>
              </a:rPr>
              <a:t>CC</a:t>
            </a:r>
            <a:r>
              <a:rPr lang="en-US" dirty="0" smtClean="0">
                <a:latin typeface="Times New Roman" pitchFamily="18" charset="0"/>
                <a:cs typeface="Times New Roman" pitchFamily="18" charset="0"/>
              </a:rPr>
              <a:t>, the comparator 2 will turn off the discharge capacitor.</a:t>
            </a:r>
          </a:p>
          <a:p>
            <a:pPr marL="342900" indent="-342900" algn="just">
              <a:buFont typeface="Wingdings" pitchFamily="2" charset="2"/>
              <a:buChar char="Ø"/>
            </a:pPr>
            <a:r>
              <a:rPr lang="en-US" dirty="0" smtClean="0">
                <a:latin typeface="Times New Roman" pitchFamily="18" charset="0"/>
                <a:cs typeface="Times New Roman" pitchFamily="18" charset="0"/>
              </a:rPr>
              <a:t>Hence the capacitor will start charging again. </a:t>
            </a:r>
            <a:r>
              <a:rPr lang="en-US" b="1" dirty="0" smtClean="0">
                <a:solidFill>
                  <a:srgbClr val="00B050"/>
                </a:solidFill>
                <a:latin typeface="Times New Roman" pitchFamily="18" charset="0"/>
                <a:cs typeface="Times New Roman" pitchFamily="18" charset="0"/>
              </a:rPr>
              <a:t>The discharge time of the capacitor is very less when compared to the charging time</a:t>
            </a:r>
            <a:r>
              <a:rPr lang="en-US" dirty="0" smtClean="0">
                <a:latin typeface="Times New Roman" pitchFamily="18" charset="0"/>
                <a:cs typeface="Times New Roman" pitchFamily="18" charset="0"/>
              </a:rPr>
              <a:t>. As a result, the downward ramp is very steep (almost an immediate discharge).</a:t>
            </a:r>
            <a:endParaRPr lang="en-US" dirty="0">
              <a:latin typeface="Times New Roman" pitchFamily="18" charset="0"/>
              <a:cs typeface="Times New Roman" pitchFamily="18" charset="0"/>
            </a:endParaRPr>
          </a:p>
        </p:txBody>
      </p:sp>
      <p:sp>
        <p:nvSpPr>
          <p:cNvPr id="8" name="Rectangle 7"/>
          <p:cNvSpPr/>
          <p:nvPr/>
        </p:nvSpPr>
        <p:spPr>
          <a:xfrm>
            <a:off x="0" y="5221069"/>
            <a:ext cx="91440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time period of the ramp output is approximately given by</a:t>
            </a:r>
          </a:p>
          <a:p>
            <a:pPr marL="1257300" lvl="2" indent="-342900" algn="just"/>
            <a:r>
              <a:rPr lang="en-US" b="1" dirty="0" smtClean="0">
                <a:solidFill>
                  <a:srgbClr val="FF0000"/>
                </a:solidFill>
                <a:latin typeface="Times New Roman" pitchFamily="18" charset="0"/>
                <a:cs typeface="Times New Roman" pitchFamily="18" charset="0"/>
              </a:rPr>
              <a:t>T = (2/(3 ) </a:t>
            </a:r>
            <a:r>
              <a:rPr lang="en-US" b="1" dirty="0" err="1" smtClean="0">
                <a:solidFill>
                  <a:srgbClr val="FF0000"/>
                </a:solidFill>
                <a:latin typeface="Times New Roman" pitchFamily="18" charset="0"/>
                <a:cs typeface="Times New Roman" pitchFamily="18" charset="0"/>
              </a:rPr>
              <a:t>Vcc</a:t>
            </a:r>
            <a:r>
              <a:rPr lang="en-US" b="1" dirty="0" smtClean="0">
                <a:solidFill>
                  <a:srgbClr val="FF0000"/>
                </a:solidFill>
                <a:latin typeface="Times New Roman" pitchFamily="18" charset="0"/>
                <a:cs typeface="Times New Roman" pitchFamily="18" charset="0"/>
              </a:rPr>
              <a:t> Re (R1+R2)C)/(R1 </a:t>
            </a:r>
            <a:r>
              <a:rPr lang="en-US" b="1" dirty="0" err="1" smtClean="0">
                <a:solidFill>
                  <a:srgbClr val="FF0000"/>
                </a:solidFill>
                <a:latin typeface="Times New Roman" pitchFamily="18" charset="0"/>
                <a:cs typeface="Times New Roman" pitchFamily="18" charset="0"/>
              </a:rPr>
              <a:t>Vcc</a:t>
            </a:r>
            <a:r>
              <a:rPr lang="en-US" b="1" dirty="0" smtClean="0">
                <a:solidFill>
                  <a:srgbClr val="FF0000"/>
                </a:solidFill>
                <a:latin typeface="Times New Roman" pitchFamily="18" charset="0"/>
                <a:cs typeface="Times New Roman" pitchFamily="18" charset="0"/>
              </a:rPr>
              <a:t> – </a:t>
            </a:r>
            <a:r>
              <a:rPr lang="en-US" b="1" dirty="0" err="1" smtClean="0">
                <a:solidFill>
                  <a:srgbClr val="FF0000"/>
                </a:solidFill>
                <a:latin typeface="Times New Roman" pitchFamily="18" charset="0"/>
                <a:cs typeface="Times New Roman" pitchFamily="18" charset="0"/>
              </a:rPr>
              <a:t>Vbe</a:t>
            </a:r>
            <a:r>
              <a:rPr lang="en-US" b="1" dirty="0" smtClean="0">
                <a:solidFill>
                  <a:srgbClr val="FF0000"/>
                </a:solidFill>
                <a:latin typeface="Times New Roman" pitchFamily="18" charset="0"/>
                <a:cs typeface="Times New Roman" pitchFamily="18" charset="0"/>
              </a:rPr>
              <a:t> (R1+R2))</a:t>
            </a:r>
            <a:endParaRPr lang="en-US" b="1" dirty="0">
              <a:solidFill>
                <a:srgbClr val="FF0000"/>
              </a:solidFill>
              <a:latin typeface="Times New Roman" pitchFamily="18" charset="0"/>
              <a:cs typeface="Times New Roman"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03357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Frequency Divider</a:t>
            </a:r>
          </a:p>
        </p:txBody>
      </p:sp>
      <p:pic>
        <p:nvPicPr>
          <p:cNvPr id="1026" name="Picture 2" descr="Input and Output waveforms in Frequency divide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47799" y="1371600"/>
            <a:ext cx="6683315" cy="51816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758595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03357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Frequency Divider</a:t>
            </a:r>
          </a:p>
        </p:txBody>
      </p:sp>
      <p:sp>
        <p:nvSpPr>
          <p:cNvPr id="6" name="Rectangle 5"/>
          <p:cNvSpPr/>
          <p:nvPr/>
        </p:nvSpPr>
        <p:spPr>
          <a:xfrm>
            <a:off x="0" y="1305342"/>
            <a:ext cx="9144000"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When the IC 555 is used as a </a:t>
            </a:r>
            <a:r>
              <a:rPr lang="en-US" dirty="0" err="1">
                <a:latin typeface="Times New Roman" pitchFamily="18" charset="0"/>
                <a:cs typeface="Times New Roman" pitchFamily="18" charset="0"/>
              </a:rPr>
              <a:t>monostable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multivibrator</a:t>
            </a:r>
            <a:r>
              <a:rPr lang="en-US" dirty="0">
                <a:latin typeface="Times New Roman" pitchFamily="18" charset="0"/>
                <a:cs typeface="Times New Roman" pitchFamily="18" charset="0"/>
              </a:rPr>
              <a:t>, a </a:t>
            </a:r>
            <a:r>
              <a:rPr lang="en-US" b="1" dirty="0" smtClean="0">
                <a:latin typeface="Times New Roman" pitchFamily="18" charset="0"/>
                <a:cs typeface="Times New Roman" pitchFamily="18" charset="0"/>
              </a:rPr>
              <a:t>positive going rectangular </a:t>
            </a:r>
            <a:r>
              <a:rPr lang="en-US" dirty="0">
                <a:latin typeface="Times New Roman" pitchFamily="18" charset="0"/>
                <a:cs typeface="Times New Roman" pitchFamily="18" charset="0"/>
              </a:rPr>
              <a:t>pulse is available at the </a:t>
            </a:r>
            <a:r>
              <a:rPr lang="en-US" b="1" dirty="0">
                <a:latin typeface="Times New Roman" pitchFamily="18" charset="0"/>
                <a:cs typeface="Times New Roman" pitchFamily="18" charset="0"/>
              </a:rPr>
              <a:t>output</a:t>
            </a:r>
            <a:r>
              <a:rPr lang="en-US" dirty="0">
                <a:latin typeface="Times New Roman" pitchFamily="18" charset="0"/>
                <a:cs typeface="Times New Roman" pitchFamily="18" charset="0"/>
              </a:rPr>
              <a:t> when a </a:t>
            </a:r>
            <a:r>
              <a:rPr lang="en-US" b="1" dirty="0">
                <a:latin typeface="Times New Roman" pitchFamily="18" charset="0"/>
                <a:cs typeface="Times New Roman" pitchFamily="18" charset="0"/>
              </a:rPr>
              <a:t>negative going pulse </a:t>
            </a:r>
            <a:r>
              <a:rPr lang="en-US" dirty="0">
                <a:latin typeface="Times New Roman" pitchFamily="18" charset="0"/>
                <a:cs typeface="Times New Roman" pitchFamily="18" charset="0"/>
              </a:rPr>
              <a:t>of short duration is applied at the </a:t>
            </a:r>
            <a:r>
              <a:rPr lang="en-US" b="1" dirty="0">
                <a:latin typeface="Times New Roman" pitchFamily="18" charset="0"/>
                <a:cs typeface="Times New Roman" pitchFamily="18" charset="0"/>
              </a:rPr>
              <a:t>trigger input.</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285750" indent="-285750" algn="just">
              <a:buFont typeface="Wingdings" pitchFamily="2" charset="2"/>
              <a:buChar char="Ø"/>
            </a:pPr>
            <a:r>
              <a:rPr lang="en-US" dirty="0" smtClean="0">
                <a:latin typeface="Times New Roman" pitchFamily="18" charset="0"/>
                <a:cs typeface="Times New Roman" pitchFamily="18" charset="0"/>
              </a:rPr>
              <a:t>By </a:t>
            </a:r>
            <a:r>
              <a:rPr lang="en-US" dirty="0">
                <a:latin typeface="Times New Roman" pitchFamily="18" charset="0"/>
                <a:cs typeface="Times New Roman" pitchFamily="18" charset="0"/>
              </a:rPr>
              <a:t>adjusting the time interval t of the charging or timing circuit the device can be made to work as a Frequency Divider circuit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7" name="Rectangle 6"/>
          <p:cNvSpPr/>
          <p:nvPr/>
        </p:nvSpPr>
        <p:spPr>
          <a:xfrm>
            <a:off x="0" y="4293275"/>
            <a:ext cx="9107129"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The circuit will trigger for the </a:t>
            </a:r>
            <a:r>
              <a:rPr lang="en-US" b="1" dirty="0">
                <a:solidFill>
                  <a:srgbClr val="FF0000"/>
                </a:solidFill>
                <a:latin typeface="Times New Roman" pitchFamily="18" charset="0"/>
                <a:cs typeface="Times New Roman" pitchFamily="18" charset="0"/>
              </a:rPr>
              <a:t>first negative pulse </a:t>
            </a:r>
            <a:r>
              <a:rPr lang="en-US" dirty="0">
                <a:latin typeface="Times New Roman" pitchFamily="18" charset="0"/>
                <a:cs typeface="Times New Roman" pitchFamily="18" charset="0"/>
              </a:rPr>
              <a:t>of the trigger input. As a result, the output will go to high state. The output will remain high for the time interval t. </a:t>
            </a:r>
            <a:endParaRPr lang="en-US" dirty="0" smtClean="0">
              <a:latin typeface="Times New Roman" pitchFamily="18" charset="0"/>
              <a:cs typeface="Times New Roman" pitchFamily="18" charset="0"/>
            </a:endParaRPr>
          </a:p>
          <a:p>
            <a:pPr marL="285750" indent="-285750" algn="just">
              <a:buFont typeface="Wingdings" pitchFamily="2" charset="2"/>
              <a:buChar char="Ø"/>
            </a:pPr>
            <a:r>
              <a:rPr lang="en-US" dirty="0" smtClean="0">
                <a:latin typeface="Times New Roman" pitchFamily="18" charset="0"/>
                <a:cs typeface="Times New Roman" pitchFamily="18" charset="0"/>
              </a:rPr>
              <a:t>During </a:t>
            </a:r>
            <a:r>
              <a:rPr lang="en-US" dirty="0">
                <a:latin typeface="Times New Roman" pitchFamily="18" charset="0"/>
                <a:cs typeface="Times New Roman" pitchFamily="18" charset="0"/>
              </a:rPr>
              <a:t>this interval, even if a </a:t>
            </a:r>
            <a:r>
              <a:rPr lang="en-US" b="1" dirty="0">
                <a:solidFill>
                  <a:srgbClr val="FF0000"/>
                </a:solidFill>
                <a:latin typeface="Times New Roman" pitchFamily="18" charset="0"/>
                <a:cs typeface="Times New Roman" pitchFamily="18" charset="0"/>
              </a:rPr>
              <a:t>second negative going trigger </a:t>
            </a:r>
            <a:r>
              <a:rPr lang="en-US" dirty="0">
                <a:latin typeface="Times New Roman" pitchFamily="18" charset="0"/>
                <a:cs typeface="Times New Roman" pitchFamily="18" charset="0"/>
              </a:rPr>
              <a:t>pulse is applied, the output will not be affected and continues to remain high as the timing interval is greater than the time period of the trigger pulse. On </a:t>
            </a:r>
            <a:r>
              <a:rPr lang="en-US" b="1" dirty="0">
                <a:solidFill>
                  <a:srgbClr val="FF0000"/>
                </a:solidFill>
                <a:latin typeface="Times New Roman" pitchFamily="18" charset="0"/>
                <a:cs typeface="Times New Roman" pitchFamily="18" charset="0"/>
              </a:rPr>
              <a:t>the third negative going trigger pulse</a:t>
            </a:r>
            <a:r>
              <a:rPr lang="en-US" dirty="0">
                <a:latin typeface="Times New Roman" pitchFamily="18" charset="0"/>
                <a:cs typeface="Times New Roman" pitchFamily="18" charset="0"/>
              </a:rPr>
              <a:t>, the circuit is retriggered.</a:t>
            </a:r>
          </a:p>
          <a:p>
            <a:pPr marL="285750" indent="-285750" algn="just">
              <a:buFont typeface="Wingdings" pitchFamily="2" charset="2"/>
              <a:buChar char="Ø"/>
            </a:pPr>
            <a:r>
              <a:rPr lang="en-US" dirty="0">
                <a:latin typeface="Times New Roman" pitchFamily="18" charset="0"/>
                <a:cs typeface="Times New Roman" pitchFamily="18" charset="0"/>
              </a:rPr>
              <a:t>So the circuit will trigger on every alternate negative going trigger pulse i.e. there is one output pulse for every two input pulses and hence it is a divide–by–two circuit.</a:t>
            </a:r>
          </a:p>
        </p:txBody>
      </p:sp>
      <p:sp>
        <p:nvSpPr>
          <p:cNvPr id="8" name="Rectangle 7"/>
          <p:cNvSpPr/>
          <p:nvPr/>
        </p:nvSpPr>
        <p:spPr>
          <a:xfrm>
            <a:off x="0" y="2886670"/>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If the timing </a:t>
            </a:r>
            <a:r>
              <a:rPr lang="en-US" b="1" dirty="0">
                <a:solidFill>
                  <a:srgbClr val="00B0F0"/>
                </a:solidFill>
                <a:latin typeface="Times New Roman" pitchFamily="18" charset="0"/>
                <a:cs typeface="Times New Roman" pitchFamily="18" charset="0"/>
              </a:rPr>
              <a:t>interval t</a:t>
            </a:r>
            <a:r>
              <a:rPr lang="en-US" dirty="0">
                <a:latin typeface="Times New Roman" pitchFamily="18" charset="0"/>
                <a:cs typeface="Times New Roman" pitchFamily="18" charset="0"/>
              </a:rPr>
              <a:t> is made slightly </a:t>
            </a:r>
            <a:r>
              <a:rPr lang="en-US" b="1" dirty="0">
                <a:solidFill>
                  <a:srgbClr val="00B0F0"/>
                </a:solidFill>
                <a:latin typeface="Times New Roman" pitchFamily="18" charset="0"/>
                <a:cs typeface="Times New Roman" pitchFamily="18" charset="0"/>
              </a:rPr>
              <a:t>larger than the time period of the input pulse </a:t>
            </a:r>
            <a:r>
              <a:rPr lang="en-US" dirty="0">
                <a:latin typeface="Times New Roman" pitchFamily="18" charset="0"/>
                <a:cs typeface="Times New Roman" pitchFamily="18" charset="0"/>
              </a:rPr>
              <a:t>(trigger pulse), the device can act as a Divide – by – two circuit. </a:t>
            </a:r>
            <a:endParaRPr lang="en-US" dirty="0" smtClean="0">
              <a:latin typeface="Times New Roman" pitchFamily="18" charset="0"/>
              <a:cs typeface="Times New Roman" pitchFamily="18" charset="0"/>
            </a:endParaRPr>
          </a:p>
          <a:p>
            <a:pPr marL="285750" indent="-285750" algn="just">
              <a:buFont typeface="Wingdings" pitchFamily="2" charset="2"/>
              <a:buChar char="Ø"/>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timing interval can be controlled by appropriately choosing the values of the resistor R and the capacitor C in the timing circuit. </a:t>
            </a:r>
          </a:p>
        </p:txBody>
      </p:sp>
    </p:spTree>
    <p:extLst>
      <p:ext uri="{BB962C8B-B14F-4D97-AF65-F5344CB8AC3E}">
        <p14:creationId xmlns="" xmlns:p14="http://schemas.microsoft.com/office/powerpoint/2010/main" val="35250496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60007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a:latin typeface="Times New Roman" pitchFamily="18" charset="0"/>
                <a:cs typeface="Times New Roman" pitchFamily="18" charset="0"/>
              </a:rPr>
              <a:t>Pulse Width Modulation</a:t>
            </a:r>
          </a:p>
        </p:txBody>
      </p:sp>
      <p:pic>
        <p:nvPicPr>
          <p:cNvPr id="2050" name="Picture 2" descr="Pulse Width Modulator using IC 55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621" y="1720850"/>
            <a:ext cx="6143579" cy="3460750"/>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Waveforms in Pulse Width Modulation using IC 55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91000" y="1981200"/>
            <a:ext cx="4967924" cy="3886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471734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60007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a:latin typeface="Times New Roman" pitchFamily="18" charset="0"/>
                <a:cs typeface="Times New Roman" pitchFamily="18" charset="0"/>
              </a:rPr>
              <a:t>Pulse Width Modulation</a:t>
            </a:r>
          </a:p>
        </p:txBody>
      </p:sp>
      <p:sp>
        <p:nvSpPr>
          <p:cNvPr id="6" name="Rectangle 5"/>
          <p:cNvSpPr/>
          <p:nvPr/>
        </p:nvSpPr>
        <p:spPr>
          <a:xfrm>
            <a:off x="0" y="1447800"/>
            <a:ext cx="914400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monostable</a:t>
            </a:r>
            <a:r>
              <a:rPr lang="en-US" dirty="0">
                <a:latin typeface="Times New Roman" pitchFamily="18" charset="0"/>
                <a:cs typeface="Times New Roman" pitchFamily="18" charset="0"/>
              </a:rPr>
              <a:t> mode of operation of the IC 555 can be turned into a Pulse Width Modulator by applying a modulating signal as the control voltage at the pin 5. </a:t>
            </a:r>
            <a:endParaRPr lang="en-IN" dirty="0">
              <a:latin typeface="Times New Roman" pitchFamily="18" charset="0"/>
              <a:cs typeface="Times New Roman" pitchFamily="18" charset="0"/>
            </a:endParaRPr>
          </a:p>
        </p:txBody>
      </p:sp>
      <p:sp>
        <p:nvSpPr>
          <p:cNvPr id="7" name="Rectangle 6"/>
          <p:cNvSpPr/>
          <p:nvPr/>
        </p:nvSpPr>
        <p:spPr>
          <a:xfrm>
            <a:off x="0" y="3705998"/>
            <a:ext cx="91440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Due to the application of the control signal, the upper threshold voltage level for the capacitor will be different. The new upper threshold level UTL is given by</a:t>
            </a:r>
          </a:p>
          <a:p>
            <a:pPr marL="1657350" lvl="3" indent="-285750" algn="just">
              <a:buFont typeface="Wingdings" pitchFamily="2" charset="2"/>
              <a:buChar char="Ø"/>
            </a:pPr>
            <a:r>
              <a:rPr lang="en-US" b="1" dirty="0">
                <a:solidFill>
                  <a:srgbClr val="FF0000"/>
                </a:solidFill>
                <a:latin typeface="Times New Roman" pitchFamily="18" charset="0"/>
                <a:cs typeface="Times New Roman" pitchFamily="18" charset="0"/>
              </a:rPr>
              <a:t>UTL = 2/3 VCC + </a:t>
            </a:r>
            <a:r>
              <a:rPr lang="en-US" b="1" dirty="0" smtClean="0">
                <a:solidFill>
                  <a:srgbClr val="FF0000"/>
                </a:solidFill>
                <a:latin typeface="Times New Roman" pitchFamily="18" charset="0"/>
                <a:cs typeface="Times New Roman" pitchFamily="18" charset="0"/>
              </a:rPr>
              <a:t>VMOD</a:t>
            </a:r>
          </a:p>
          <a:p>
            <a:pPr algn="just"/>
            <a:r>
              <a:rPr lang="en-US" dirty="0" smtClean="0">
                <a:latin typeface="Times New Roman" pitchFamily="18" charset="0"/>
                <a:cs typeface="Times New Roman" pitchFamily="18" charset="0"/>
              </a:rPr>
              <a:t>		Where </a:t>
            </a:r>
            <a:r>
              <a:rPr lang="en-US" dirty="0">
                <a:latin typeface="Times New Roman" pitchFamily="18" charset="0"/>
                <a:cs typeface="Times New Roman" pitchFamily="18" charset="0"/>
              </a:rPr>
              <a:t>VMOD is the voltage of the modulating signal</a:t>
            </a:r>
            <a:endParaRPr lang="en-US" dirty="0">
              <a:effectLst/>
              <a:latin typeface="Times New Roman" pitchFamily="18" charset="0"/>
              <a:cs typeface="Times New Roman" pitchFamily="18" charset="0"/>
            </a:endParaRPr>
          </a:p>
        </p:txBody>
      </p:sp>
      <p:sp>
        <p:nvSpPr>
          <p:cNvPr id="8" name="Rectangle 7"/>
          <p:cNvSpPr/>
          <p:nvPr/>
        </p:nvSpPr>
        <p:spPr>
          <a:xfrm>
            <a:off x="0" y="2274838"/>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The control signal will modulate the threshold voltage and as a result, the output pulse width is modulated. As the control voltage varies, the threshold voltage; which is the input to the comparator 1, also varies. As a result, </a:t>
            </a:r>
            <a:r>
              <a:rPr lang="en-US" b="1" dirty="0">
                <a:solidFill>
                  <a:srgbClr val="00B050"/>
                </a:solidFill>
                <a:latin typeface="Times New Roman" pitchFamily="18" charset="0"/>
                <a:cs typeface="Times New Roman" pitchFamily="18" charset="0"/>
              </a:rPr>
              <a:t>the time for charging the capacitor to the threshold voltage level will vary, resulting in a pulse width modulated wave at the output.</a:t>
            </a:r>
            <a:endParaRPr lang="en-IN" b="1" dirty="0">
              <a:solidFill>
                <a:srgbClr val="00B05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9879373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tic of IC 555 as Astable Multivibrator"/>
          <p:cNvPicPr>
            <a:picLocks noChangeAspect="1" noChangeArrowheads="1"/>
          </p:cNvPicPr>
          <p:nvPr/>
        </p:nvPicPr>
        <p:blipFill>
          <a:blip r:embed="rId2" cstate="print"/>
          <a:srcRect/>
          <a:stretch>
            <a:fillRect/>
          </a:stretch>
        </p:blipFill>
        <p:spPr bwMode="auto">
          <a:xfrm>
            <a:off x="1600200" y="1066800"/>
            <a:ext cx="5791200" cy="5550528"/>
          </a:xfrm>
          <a:prstGeom prst="rect">
            <a:avLst/>
          </a:prstGeom>
          <a:noFill/>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12750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Schematic Diagram</a:t>
            </a:r>
            <a:endParaRPr lang="en-IN" b="1" dirty="0">
              <a:latin typeface="Times New Roman" pitchFamily="18" charset="0"/>
              <a:cs typeface="Times New Roman"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12750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Schematic Diagram</a:t>
            </a:r>
            <a:endParaRPr lang="en-IN" b="1" dirty="0">
              <a:latin typeface="Times New Roman" pitchFamily="18" charset="0"/>
              <a:cs typeface="Times New Roman" pitchFamily="18" charset="0"/>
            </a:endParaRPr>
          </a:p>
        </p:txBody>
      </p:sp>
      <p:pic>
        <p:nvPicPr>
          <p:cNvPr id="145410" name="Picture 2"/>
          <p:cNvPicPr>
            <a:picLocks noChangeAspect="1" noChangeArrowheads="1"/>
          </p:cNvPicPr>
          <p:nvPr/>
        </p:nvPicPr>
        <p:blipFill>
          <a:blip r:embed="rId2" cstate="print"/>
          <a:srcRect/>
          <a:stretch>
            <a:fillRect/>
          </a:stretch>
        </p:blipFill>
        <p:spPr bwMode="auto">
          <a:xfrm>
            <a:off x="397057" y="1905000"/>
            <a:ext cx="8594543" cy="4243387"/>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Circuit Diagram</a:t>
            </a:r>
            <a:endParaRPr lang="en-IN" b="1" dirty="0">
              <a:latin typeface="Times New Roman" pitchFamily="18" charset="0"/>
              <a:cs typeface="Times New Roman" pitchFamily="18" charset="0"/>
            </a:endParaRPr>
          </a:p>
        </p:txBody>
      </p:sp>
      <p:pic>
        <p:nvPicPr>
          <p:cNvPr id="146434" name="Picture 2"/>
          <p:cNvPicPr>
            <a:picLocks noChangeAspect="1" noChangeArrowheads="1"/>
          </p:cNvPicPr>
          <p:nvPr/>
        </p:nvPicPr>
        <p:blipFill>
          <a:blip r:embed="rId2" cstate="print"/>
          <a:srcRect/>
          <a:stretch>
            <a:fillRect/>
          </a:stretch>
        </p:blipFill>
        <p:spPr bwMode="auto">
          <a:xfrm>
            <a:off x="914400" y="1262063"/>
            <a:ext cx="7701224" cy="5606491"/>
          </a:xfrm>
          <a:prstGeom prst="rect">
            <a:avLst/>
          </a:prstGeom>
          <a:noFill/>
          <a:ln w="9525">
            <a:noFill/>
            <a:miter lim="800000"/>
            <a:headEnd/>
            <a:tailEnd/>
          </a:ln>
        </p:spPr>
      </p:pic>
      <p:pic>
        <p:nvPicPr>
          <p:cNvPr id="146436" name="Picture 4" descr="Internal Connection in Astable mode"/>
          <p:cNvPicPr>
            <a:picLocks noChangeAspect="1" noChangeArrowheads="1"/>
          </p:cNvPicPr>
          <p:nvPr/>
        </p:nvPicPr>
        <p:blipFill>
          <a:blip r:embed="rId3" cstate="print"/>
          <a:srcRect/>
          <a:stretch>
            <a:fillRect/>
          </a:stretch>
        </p:blipFill>
        <p:spPr bwMode="auto">
          <a:xfrm>
            <a:off x="9448800" y="1828800"/>
            <a:ext cx="6638925" cy="400050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sp>
        <p:nvSpPr>
          <p:cNvPr id="6" name="Rectangle 5"/>
          <p:cNvSpPr/>
          <p:nvPr/>
        </p:nvSpPr>
        <p:spPr>
          <a:xfrm>
            <a:off x="457200" y="1600200"/>
            <a:ext cx="8077200" cy="34778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mj-lt"/>
              <a:buAutoNum type="arabicPeriod"/>
            </a:pPr>
            <a:r>
              <a:rPr lang="en-US" sz="2000" dirty="0" smtClean="0">
                <a:latin typeface="Times New Roman" pitchFamily="18" charset="0"/>
                <a:cs typeface="Times New Roman" pitchFamily="18" charset="0"/>
              </a:rPr>
              <a:t>A </a:t>
            </a:r>
            <a:r>
              <a:rPr lang="en-US" sz="2000" b="1" dirty="0" smtClean="0">
                <a:latin typeface="Times New Roman" pitchFamily="18" charset="0"/>
                <a:cs typeface="Times New Roman" pitchFamily="18" charset="0"/>
              </a:rPr>
              <a:t>Window Comparator</a:t>
            </a:r>
            <a:r>
              <a:rPr lang="en-US" sz="2000" dirty="0" smtClean="0">
                <a:latin typeface="Times New Roman" pitchFamily="18" charset="0"/>
                <a:cs typeface="Times New Roman" pitchFamily="18" charset="0"/>
              </a:rPr>
              <a:t> is basically the inverting and the non-inverting comparators above combined into a single comparator stage. </a:t>
            </a:r>
          </a:p>
          <a:p>
            <a:pPr marL="342900" indent="-342900" algn="just">
              <a:buFont typeface="+mj-lt"/>
              <a:buAutoNum type="arabicPeriod"/>
            </a:pPr>
            <a:r>
              <a:rPr lang="en-US" sz="2000" dirty="0" smtClean="0">
                <a:latin typeface="Times New Roman" pitchFamily="18" charset="0"/>
                <a:cs typeface="Times New Roman" pitchFamily="18" charset="0"/>
              </a:rPr>
              <a:t>The window comparator detects input voltage levels that are within a specific band or </a:t>
            </a:r>
            <a:r>
              <a:rPr lang="en-US" sz="2000" i="1" dirty="0" smtClean="0">
                <a:latin typeface="Times New Roman" pitchFamily="18" charset="0"/>
                <a:cs typeface="Times New Roman" pitchFamily="18" charset="0"/>
              </a:rPr>
              <a:t>window</a:t>
            </a:r>
            <a:r>
              <a:rPr lang="en-US" sz="2000" dirty="0" smtClean="0">
                <a:latin typeface="Times New Roman" pitchFamily="18" charset="0"/>
                <a:cs typeface="Times New Roman" pitchFamily="18" charset="0"/>
              </a:rPr>
              <a:t> of voltages.</a:t>
            </a:r>
          </a:p>
          <a:p>
            <a:pPr marL="342900" indent="-342900" algn="just">
              <a:buFont typeface="+mj-lt"/>
              <a:buAutoNum type="arabicPeriod"/>
            </a:pPr>
            <a:r>
              <a:rPr lang="en-US" sz="2000" dirty="0" smtClean="0">
                <a:latin typeface="Times New Roman" pitchFamily="18" charset="0"/>
                <a:cs typeface="Times New Roman" pitchFamily="18" charset="0"/>
              </a:rPr>
              <a:t>Using our idea above of a voltage divider network, if we now use three equal value resistors so that </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 = R</a:t>
            </a:r>
            <a:r>
              <a:rPr lang="en-US" sz="2000" b="1" baseline="-25000" dirty="0" smtClean="0">
                <a:latin typeface="Times New Roman" pitchFamily="18" charset="0"/>
                <a:cs typeface="Times New Roman" pitchFamily="18" charset="0"/>
              </a:rPr>
              <a:t>2</a:t>
            </a:r>
            <a:r>
              <a:rPr lang="en-US" sz="2000" b="1" dirty="0" smtClean="0">
                <a:latin typeface="Times New Roman" pitchFamily="18" charset="0"/>
                <a:cs typeface="Times New Roman" pitchFamily="18" charset="0"/>
              </a:rPr>
              <a:t> = R</a:t>
            </a:r>
            <a:r>
              <a:rPr lang="en-US" sz="2000" b="1" baseline="-25000" dirty="0" smtClean="0">
                <a:latin typeface="Times New Roman" pitchFamily="18" charset="0"/>
                <a:cs typeface="Times New Roman" pitchFamily="18" charset="0"/>
              </a:rPr>
              <a:t>3</a:t>
            </a:r>
            <a:r>
              <a:rPr lang="en-US" sz="2000" b="1" dirty="0" smtClean="0">
                <a:latin typeface="Times New Roman" pitchFamily="18" charset="0"/>
                <a:cs typeface="Times New Roman" pitchFamily="18" charset="0"/>
              </a:rPr>
              <a:t> = R.</a:t>
            </a:r>
          </a:p>
          <a:p>
            <a:pPr marL="342900" indent="-342900" algn="just">
              <a:buFont typeface="+mj-lt"/>
              <a:buAutoNum type="arabicPeriod"/>
            </a:pPr>
            <a:r>
              <a:rPr lang="en-US" sz="2000" dirty="0" smtClean="0">
                <a:latin typeface="Times New Roman" pitchFamily="18" charset="0"/>
                <a:cs typeface="Times New Roman" pitchFamily="18" charset="0"/>
              </a:rPr>
              <a:t>So as the resistive values are all equal, the voltage drops across each resistor will also be equal at one-third the supply voltage, 1/3Vcc.</a:t>
            </a:r>
          </a:p>
          <a:p>
            <a:pPr marL="342900" indent="-342900" algn="just">
              <a:buFont typeface="+mj-lt"/>
              <a:buAutoNum type="arabicPeriod"/>
            </a:pPr>
            <a:r>
              <a:rPr lang="en-US" sz="2000" dirty="0" smtClean="0">
                <a:latin typeface="Times New Roman" pitchFamily="18" charset="0"/>
                <a:cs typeface="Times New Roman" pitchFamily="18" charset="0"/>
              </a:rPr>
              <a:t>So for ease in this simple window comparator example, we can set the upper reference voltage to </a:t>
            </a:r>
            <a:r>
              <a:rPr lang="en-US" sz="2000" b="1" dirty="0" smtClean="0">
                <a:latin typeface="Times New Roman" pitchFamily="18" charset="0"/>
                <a:cs typeface="Times New Roman" pitchFamily="18" charset="0"/>
              </a:rPr>
              <a:t>2/3Vcc </a:t>
            </a:r>
            <a:r>
              <a:rPr lang="en-US" sz="2000" dirty="0" smtClean="0">
                <a:latin typeface="Times New Roman" pitchFamily="18" charset="0"/>
                <a:cs typeface="Times New Roman" pitchFamily="18" charset="0"/>
              </a:rPr>
              <a:t>and the lower reference voltage to </a:t>
            </a:r>
            <a:r>
              <a:rPr lang="en-US" sz="2000" b="1" dirty="0" smtClean="0">
                <a:latin typeface="Times New Roman" pitchFamily="18" charset="0"/>
                <a:cs typeface="Times New Roman" pitchFamily="18" charset="0"/>
              </a:rPr>
              <a:t>1/3Vcc</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Description</a:t>
            </a:r>
            <a:endParaRPr lang="en-IN" b="1" dirty="0">
              <a:latin typeface="Times New Roman" pitchFamily="18" charset="0"/>
              <a:cs typeface="Times New Roman" pitchFamily="18" charset="0"/>
            </a:endParaRPr>
          </a:p>
        </p:txBody>
      </p:sp>
      <p:sp>
        <p:nvSpPr>
          <p:cNvPr id="6" name="Rectangle 5"/>
          <p:cNvSpPr/>
          <p:nvPr/>
        </p:nvSpPr>
        <p:spPr>
          <a:xfrm>
            <a:off x="0" y="1447800"/>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err="1" smtClean="0">
                <a:latin typeface="Times New Roman" pitchFamily="18" charset="0"/>
                <a:cs typeface="Times New Roman" pitchFamily="18" charset="0"/>
              </a:rPr>
              <a:t>Astable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is also called as Free Running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It has no stable states and continuously switches between the two states without application of any external trigger. The IC 555 can be made to work as an </a:t>
            </a:r>
            <a:r>
              <a:rPr lang="en-US" dirty="0" err="1" smtClean="0">
                <a:latin typeface="Times New Roman" pitchFamily="18" charset="0"/>
                <a:cs typeface="Times New Roman" pitchFamily="18" charset="0"/>
              </a:rPr>
              <a:t>astable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with the addition of three external components: </a:t>
            </a:r>
            <a:r>
              <a:rPr lang="en-US" b="1" dirty="0" smtClean="0">
                <a:latin typeface="Times New Roman" pitchFamily="18" charset="0"/>
                <a:cs typeface="Times New Roman" pitchFamily="18" charset="0"/>
              </a:rPr>
              <a:t>two resistors (R1 and R2) and a capacitor (C).</a:t>
            </a:r>
          </a:p>
        </p:txBody>
      </p:sp>
      <p:sp>
        <p:nvSpPr>
          <p:cNvPr id="7" name="Rectangle 6"/>
          <p:cNvSpPr/>
          <p:nvPr/>
        </p:nvSpPr>
        <p:spPr>
          <a:xfrm>
            <a:off x="0" y="2748677"/>
            <a:ext cx="9144000"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pins 2 and 6 are connected and hence there is no need for an external trigger pulse. It will self trigger and act as a free running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The rest of the </a:t>
            </a:r>
            <a:r>
              <a:rPr lang="en-US" b="1" dirty="0" smtClean="0">
                <a:latin typeface="Times New Roman" pitchFamily="18" charset="0"/>
                <a:cs typeface="Times New Roman" pitchFamily="18" charset="0"/>
              </a:rPr>
              <a:t>connections</a:t>
            </a:r>
            <a:r>
              <a:rPr lang="en-US" dirty="0" smtClean="0">
                <a:latin typeface="Times New Roman" pitchFamily="18" charset="0"/>
                <a:cs typeface="Times New Roman" pitchFamily="18" charset="0"/>
              </a:rPr>
              <a:t> are as follows: pin 8 is connected to supply voltage (VCC). Pin 3 is the output terminal and hence the output is available at this pin. Pin 4 is the external reset pin. A momentary low on this pin will reset the timer. Hence when not in use, pin 4 is usually tied to VCC.</a:t>
            </a:r>
          </a:p>
          <a:p>
            <a:pPr marL="342900" indent="-342900" algn="just">
              <a:buFont typeface="Wingdings" pitchFamily="2" charset="2"/>
              <a:buChar char="Ø"/>
            </a:pPr>
            <a:r>
              <a:rPr lang="en-US" dirty="0" smtClean="0">
                <a:latin typeface="Times New Roman" pitchFamily="18" charset="0"/>
                <a:cs typeface="Times New Roman" pitchFamily="18" charset="0"/>
              </a:rPr>
              <a:t>The control voltage applied at pin 5 will change the threshold voltage level. But for normal use, pin 5 is connected to ground via a capacitor (usually 0.01µF), so the external noise from the terminal is filtered out. Pin 1 is ground terminal. </a:t>
            </a:r>
          </a:p>
          <a:p>
            <a:pPr marL="342900" indent="-342900" algn="just">
              <a:buFont typeface="Wingdings" pitchFamily="2" charset="2"/>
              <a:buChar char="Ø"/>
            </a:pPr>
            <a:r>
              <a:rPr lang="en-US" dirty="0" smtClean="0">
                <a:latin typeface="Times New Roman" pitchFamily="18" charset="0"/>
                <a:cs typeface="Times New Roman" pitchFamily="18" charset="0"/>
              </a:rPr>
              <a:t>The timing circuit that determines the width of the output pulse is made up of </a:t>
            </a:r>
            <a:r>
              <a:rPr lang="en-US" b="1" dirty="0" smtClean="0">
                <a:latin typeface="Times New Roman" pitchFamily="18" charset="0"/>
                <a:cs typeface="Times New Roman" pitchFamily="18" charset="0"/>
              </a:rPr>
              <a:t>RA, RB and C.</a:t>
            </a:r>
            <a:endParaRPr lang="en-US" b="1" dirty="0">
              <a:latin typeface="Times New Roman" pitchFamily="18" charset="0"/>
              <a:cs typeface="Times New Roman"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01215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Working Principle</a:t>
            </a:r>
            <a:endParaRPr lang="en-IN" b="1" dirty="0">
              <a:latin typeface="Times New Roman" pitchFamily="18" charset="0"/>
              <a:cs typeface="Times New Roman" pitchFamily="18" charset="0"/>
            </a:endParaRPr>
          </a:p>
        </p:txBody>
      </p:sp>
      <p:sp>
        <p:nvSpPr>
          <p:cNvPr id="6" name="Rectangle 5"/>
          <p:cNvSpPr/>
          <p:nvPr/>
        </p:nvSpPr>
        <p:spPr>
          <a:xfrm>
            <a:off x="0" y="1305342"/>
            <a:ext cx="91440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Initially, on power-up, the flip-flop is RESET (and hence the output of the timer is low). As a result, the discharge transistor is driven to saturation (as it is connected to Q’). The capacitor C of the timing circuit is connected at Pin 7 of the IC 555 and will discharge through the transistor. The output of the timer at this point is low. The voltage across the capacitor is nothing but the trigger voltage. </a:t>
            </a:r>
          </a:p>
          <a:p>
            <a:pPr marL="342900" indent="-342900" algn="just">
              <a:buFont typeface="Wingdings" pitchFamily="2" charset="2"/>
              <a:buChar char="Ø"/>
            </a:pPr>
            <a:r>
              <a:rPr lang="en-US" dirty="0" smtClean="0">
                <a:latin typeface="Times New Roman" pitchFamily="18" charset="0"/>
                <a:cs typeface="Times New Roman" pitchFamily="18" charset="0"/>
              </a:rPr>
              <a:t>So while discharging, if the capacitor voltage becomes less than 1/3 VCC, which is the reference voltage to trigger comparator (comparator 2), the output of the comparator 2 will become high. This will SET the flip-flop and hence the output of the timer at pin 3 goes to HIGH.</a:t>
            </a:r>
            <a:endParaRPr lang="en-US" dirty="0">
              <a:latin typeface="Times New Roman" pitchFamily="18" charset="0"/>
              <a:cs typeface="Times New Roman" pitchFamily="18" charset="0"/>
            </a:endParaRPr>
          </a:p>
        </p:txBody>
      </p:sp>
      <p:sp>
        <p:nvSpPr>
          <p:cNvPr id="7" name="Rectangle 6"/>
          <p:cNvSpPr/>
          <p:nvPr/>
        </p:nvSpPr>
        <p:spPr>
          <a:xfrm>
            <a:off x="0" y="4038600"/>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This high output will turn OFF the transistor. As a result, the capacitor C starts charging through the resistors R1 and R2. Now, the capacitor voltage is same as the threshold voltage (as pin 6 is connected to the capacitor resistor junction). While charging, the capacitor voltage increases exponentially towards VCC and the moment it crosses 2/3 VCC, which is the reference voltage to threshold comparator (comparator 1), its output becomes high.</a:t>
            </a:r>
            <a:endParaRPr lang="en-US" dirty="0">
              <a:latin typeface="Times New Roman" pitchFamily="18" charset="0"/>
              <a:cs typeface="Times New Roman" pitchFamily="18" charset="0"/>
            </a:endParaRPr>
          </a:p>
        </p:txBody>
      </p:sp>
      <p:sp>
        <p:nvSpPr>
          <p:cNvPr id="8" name="Rectangle 7"/>
          <p:cNvSpPr/>
          <p:nvPr/>
        </p:nvSpPr>
        <p:spPr>
          <a:xfrm>
            <a:off x="0" y="5706070"/>
            <a:ext cx="914400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a result, the flip-flop is RESET. The output of the timer falls to LOW. This low output will once again turn on the transistor which provides a discharge path to the capacitor. Hence the capacitor C will discharge through the resistor R2. And hence the cycle continues.</a:t>
            </a:r>
            <a:endParaRPr lang="en-US" dirty="0">
              <a:latin typeface="Times New Roman" pitchFamily="18" charset="0"/>
              <a:cs typeface="Times New Roman"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cstate="print"/>
          <a:srcRect/>
          <a:stretch>
            <a:fillRect/>
          </a:stretch>
        </p:blipFill>
        <p:spPr bwMode="auto">
          <a:xfrm>
            <a:off x="609600" y="1295400"/>
            <a:ext cx="7315200" cy="3798277"/>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838200"/>
            <a:ext cx="201215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Working Principle</a:t>
            </a:r>
            <a:endParaRPr lang="en-IN" b="1" dirty="0">
              <a:latin typeface="Times New Roman" pitchFamily="18" charset="0"/>
              <a:cs typeface="Times New Roman" pitchFamily="18" charset="0"/>
            </a:endParaRPr>
          </a:p>
        </p:txBody>
      </p:sp>
      <p:sp>
        <p:nvSpPr>
          <p:cNvPr id="7" name="Rectangle 6"/>
          <p:cNvSpPr/>
          <p:nvPr/>
        </p:nvSpPr>
        <p:spPr>
          <a:xfrm>
            <a:off x="0" y="5486400"/>
            <a:ext cx="9144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v"/>
            </a:pPr>
            <a:r>
              <a:rPr lang="en-US" dirty="0" smtClean="0">
                <a:latin typeface="Times New Roman" pitchFamily="18" charset="0"/>
                <a:cs typeface="Times New Roman" pitchFamily="18" charset="0"/>
              </a:rPr>
              <a:t>While charging, the capacitor charges through the resistors R1 and R2. Therefore the charging time constant is (R</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C as the total resistance in the charging path is R</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While discharging, the capacitor discharges through the resistor R</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only. Hence the discharge time constant is R</a:t>
            </a:r>
            <a:r>
              <a:rPr lang="en-US" baseline="-25000" dirty="0" smtClean="0">
                <a:latin typeface="Times New Roman" pitchFamily="18" charset="0"/>
                <a:cs typeface="Times New Roman" pitchFamily="18" charset="0"/>
              </a:rPr>
              <a:t>B </a:t>
            </a:r>
            <a:r>
              <a:rPr lang="en-US" dirty="0" smtClean="0">
                <a:latin typeface="Times New Roman" pitchFamily="18" charset="0"/>
                <a:cs typeface="Times New Roman" pitchFamily="18" charset="0"/>
              </a:rPr>
              <a:t>C.</a:t>
            </a:r>
            <a:endParaRPr lang="en-US" dirty="0">
              <a:latin typeface="Times New Roman" pitchFamily="18" charset="0"/>
              <a:cs typeface="Times New Roman" pitchFamily="18"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Analysis</a:t>
            </a:r>
            <a:endParaRPr lang="en-IN" b="1" dirty="0">
              <a:latin typeface="Times New Roman" pitchFamily="18" charset="0"/>
              <a:cs typeface="Times New Roman" pitchFamily="18" charset="0"/>
            </a:endParaRPr>
          </a:p>
        </p:txBody>
      </p:sp>
      <p:pic>
        <p:nvPicPr>
          <p:cNvPr id="150530" name="Picture 2"/>
          <p:cNvPicPr>
            <a:picLocks noChangeAspect="1" noChangeArrowheads="1"/>
          </p:cNvPicPr>
          <p:nvPr/>
        </p:nvPicPr>
        <p:blipFill>
          <a:blip r:embed="rId2" cstate="print"/>
          <a:srcRect/>
          <a:stretch>
            <a:fillRect/>
          </a:stretch>
        </p:blipFill>
        <p:spPr bwMode="auto">
          <a:xfrm>
            <a:off x="457200" y="1447800"/>
            <a:ext cx="8343598" cy="31242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cstate="print"/>
          <a:srcRect/>
          <a:stretch>
            <a:fillRect/>
          </a:stretch>
        </p:blipFill>
        <p:spPr bwMode="auto">
          <a:xfrm>
            <a:off x="1419224" y="791731"/>
            <a:ext cx="6505575" cy="6112489"/>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8382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Analysis</a:t>
            </a:r>
            <a:endParaRPr lang="en-IN" b="1" dirty="0">
              <a:latin typeface="Times New Roman" pitchFamily="18" charset="0"/>
              <a:cs typeface="Times New Roman"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cstate="print"/>
          <a:srcRect/>
          <a:stretch>
            <a:fillRect/>
          </a:stretch>
        </p:blipFill>
        <p:spPr bwMode="auto">
          <a:xfrm>
            <a:off x="304800" y="1524000"/>
            <a:ext cx="8458200" cy="1024843"/>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8382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Analysis</a:t>
            </a:r>
            <a:endParaRPr lang="en-IN" b="1" dirty="0">
              <a:latin typeface="Times New Roman" pitchFamily="18" charset="0"/>
              <a:cs typeface="Times New Roman" pitchFamily="18" charset="0"/>
            </a:endParaRPr>
          </a:p>
        </p:txBody>
      </p:sp>
      <p:pic>
        <p:nvPicPr>
          <p:cNvPr id="152579" name="Picture 3"/>
          <p:cNvPicPr>
            <a:picLocks noChangeAspect="1" noChangeArrowheads="1"/>
          </p:cNvPicPr>
          <p:nvPr/>
        </p:nvPicPr>
        <p:blipFill>
          <a:blip r:embed="rId3" cstate="print"/>
          <a:srcRect/>
          <a:stretch>
            <a:fillRect/>
          </a:stretch>
        </p:blipFill>
        <p:spPr bwMode="auto">
          <a:xfrm>
            <a:off x="2743200" y="2623782"/>
            <a:ext cx="3105150" cy="1367193"/>
          </a:xfrm>
          <a:prstGeom prst="rect">
            <a:avLst/>
          </a:prstGeom>
          <a:noFill/>
          <a:ln w="9525">
            <a:noFill/>
            <a:miter lim="800000"/>
            <a:headEnd/>
            <a:tailEnd/>
          </a:ln>
        </p:spPr>
      </p:pic>
      <p:pic>
        <p:nvPicPr>
          <p:cNvPr id="152580" name="Picture 4"/>
          <p:cNvPicPr>
            <a:picLocks noChangeAspect="1" noChangeArrowheads="1"/>
          </p:cNvPicPr>
          <p:nvPr/>
        </p:nvPicPr>
        <p:blipFill>
          <a:blip r:embed="rId4" cstate="print"/>
          <a:srcRect/>
          <a:stretch>
            <a:fillRect/>
          </a:stretch>
        </p:blipFill>
        <p:spPr bwMode="auto">
          <a:xfrm>
            <a:off x="185737" y="4434031"/>
            <a:ext cx="8653463" cy="1966769"/>
          </a:xfrm>
          <a:prstGeom prst="rect">
            <a:avLst/>
          </a:prstGeom>
          <a:noFill/>
          <a:ln w="9525">
            <a:solidFill>
              <a:srgbClr val="FF0000"/>
            </a:solid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61706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Square wave Generation</a:t>
            </a:r>
            <a:endParaRPr lang="en-IN" b="1" dirty="0">
              <a:latin typeface="Times New Roman" pitchFamily="18" charset="0"/>
              <a:cs typeface="Times New Roman" pitchFamily="18" charset="0"/>
            </a:endParaRPr>
          </a:p>
        </p:txBody>
      </p:sp>
      <p:pic>
        <p:nvPicPr>
          <p:cNvPr id="153602" name="Picture 2"/>
          <p:cNvPicPr>
            <a:picLocks noChangeAspect="1" noChangeArrowheads="1"/>
          </p:cNvPicPr>
          <p:nvPr/>
        </p:nvPicPr>
        <p:blipFill>
          <a:blip r:embed="rId2" cstate="print"/>
          <a:srcRect/>
          <a:stretch>
            <a:fillRect/>
          </a:stretch>
        </p:blipFill>
        <p:spPr bwMode="auto">
          <a:xfrm>
            <a:off x="1400175" y="5781675"/>
            <a:ext cx="6343650" cy="1228725"/>
          </a:xfrm>
          <a:prstGeom prst="rect">
            <a:avLst/>
          </a:prstGeom>
          <a:noFill/>
          <a:ln w="9525">
            <a:solidFill>
              <a:srgbClr val="FF0000"/>
            </a:solidFill>
            <a:miter lim="800000"/>
            <a:headEnd/>
            <a:tailEnd/>
          </a:ln>
        </p:spPr>
      </p:pic>
      <p:pic>
        <p:nvPicPr>
          <p:cNvPr id="153603" name="Picture 3"/>
          <p:cNvPicPr>
            <a:picLocks noChangeAspect="1" noChangeArrowheads="1"/>
          </p:cNvPicPr>
          <p:nvPr/>
        </p:nvPicPr>
        <p:blipFill>
          <a:blip r:embed="rId3" cstate="print"/>
          <a:srcRect/>
          <a:stretch>
            <a:fillRect/>
          </a:stretch>
        </p:blipFill>
        <p:spPr bwMode="auto">
          <a:xfrm>
            <a:off x="762000" y="1343025"/>
            <a:ext cx="4619625" cy="4448175"/>
          </a:xfrm>
          <a:prstGeom prst="rect">
            <a:avLst/>
          </a:prstGeom>
          <a:noFill/>
          <a:ln w="9525">
            <a:noFill/>
            <a:miter lim="800000"/>
            <a:headEnd/>
            <a:tailEnd/>
          </a:ln>
        </p:spPr>
      </p:pic>
      <p:pic>
        <p:nvPicPr>
          <p:cNvPr id="153604" name="Picture 4"/>
          <p:cNvPicPr>
            <a:picLocks noChangeAspect="1" noChangeArrowheads="1"/>
          </p:cNvPicPr>
          <p:nvPr/>
        </p:nvPicPr>
        <p:blipFill>
          <a:blip r:embed="rId4" cstate="print"/>
          <a:srcRect/>
          <a:stretch>
            <a:fillRect/>
          </a:stretch>
        </p:blipFill>
        <p:spPr bwMode="auto">
          <a:xfrm>
            <a:off x="5457825" y="3657600"/>
            <a:ext cx="3686175" cy="714375"/>
          </a:xfrm>
          <a:prstGeom prst="rect">
            <a:avLst/>
          </a:prstGeom>
          <a:noFill/>
          <a:ln w="9525">
            <a:noFill/>
            <a:miter lim="800000"/>
            <a:headEnd/>
            <a:tailEnd/>
          </a:ln>
        </p:spPr>
      </p:pic>
      <p:pic>
        <p:nvPicPr>
          <p:cNvPr id="153605" name="Picture 5"/>
          <p:cNvPicPr>
            <a:picLocks noChangeAspect="1" noChangeArrowheads="1"/>
          </p:cNvPicPr>
          <p:nvPr/>
        </p:nvPicPr>
        <p:blipFill>
          <a:blip r:embed="rId5" cstate="print"/>
          <a:srcRect/>
          <a:stretch>
            <a:fillRect/>
          </a:stretch>
        </p:blipFill>
        <p:spPr bwMode="auto">
          <a:xfrm>
            <a:off x="5410200" y="3276600"/>
            <a:ext cx="1666875" cy="381000"/>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cstate="print"/>
          <a:srcRect/>
          <a:stretch>
            <a:fillRect/>
          </a:stretch>
        </p:blipFill>
        <p:spPr bwMode="auto">
          <a:xfrm>
            <a:off x="1676400" y="1125994"/>
            <a:ext cx="5486400" cy="3979406"/>
          </a:xfrm>
          <a:prstGeom prst="rect">
            <a:avLst/>
          </a:prstGeom>
          <a:noFill/>
          <a:ln w="9525">
            <a:noFill/>
            <a:miter lim="800000"/>
            <a:headEnd/>
            <a:tailEnd/>
          </a:ln>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61706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Square wave Generation</a:t>
            </a:r>
            <a:endParaRPr lang="en-IN" b="1" dirty="0">
              <a:latin typeface="Times New Roman" pitchFamily="18" charset="0"/>
              <a:cs typeface="Times New Roman" pitchFamily="18" charset="0"/>
            </a:endParaRPr>
          </a:p>
        </p:txBody>
      </p:sp>
      <p:pic>
        <p:nvPicPr>
          <p:cNvPr id="154627" name="Picture 3"/>
          <p:cNvPicPr>
            <a:picLocks noChangeAspect="1" noChangeArrowheads="1"/>
          </p:cNvPicPr>
          <p:nvPr/>
        </p:nvPicPr>
        <p:blipFill>
          <a:blip r:embed="rId3" cstate="print"/>
          <a:srcRect/>
          <a:stretch>
            <a:fillRect/>
          </a:stretch>
        </p:blipFill>
        <p:spPr bwMode="auto">
          <a:xfrm>
            <a:off x="990600" y="5105400"/>
            <a:ext cx="7543800" cy="1707160"/>
          </a:xfrm>
          <a:prstGeom prst="rect">
            <a:avLst/>
          </a:prstGeom>
          <a:noFill/>
          <a:ln w="9525">
            <a:solidFill>
              <a:srgbClr val="00B050"/>
            </a:solid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71463" y="1295400"/>
            <a:ext cx="8601075" cy="5524500"/>
            <a:chOff x="271463" y="1333500"/>
            <a:chExt cx="8601075" cy="5524500"/>
          </a:xfrm>
        </p:grpSpPr>
        <p:pic>
          <p:nvPicPr>
            <p:cNvPr id="155651" name="Picture 3"/>
            <p:cNvPicPr>
              <a:picLocks noChangeAspect="1" noChangeArrowheads="1"/>
            </p:cNvPicPr>
            <p:nvPr/>
          </p:nvPicPr>
          <p:blipFill>
            <a:blip r:embed="rId2" cstate="print"/>
            <a:srcRect/>
            <a:stretch>
              <a:fillRect/>
            </a:stretch>
          </p:blipFill>
          <p:spPr bwMode="auto">
            <a:xfrm>
              <a:off x="271463" y="1333500"/>
              <a:ext cx="8601075" cy="4686300"/>
            </a:xfrm>
            <a:prstGeom prst="rect">
              <a:avLst/>
            </a:prstGeom>
            <a:noFill/>
            <a:ln w="9525">
              <a:noFill/>
              <a:miter lim="800000"/>
              <a:headEnd/>
              <a:tailEnd/>
            </a:ln>
          </p:spPr>
        </p:pic>
        <p:pic>
          <p:nvPicPr>
            <p:cNvPr id="155652" name="Picture 4"/>
            <p:cNvPicPr>
              <a:picLocks noChangeAspect="1" noChangeArrowheads="1"/>
            </p:cNvPicPr>
            <p:nvPr/>
          </p:nvPicPr>
          <p:blipFill>
            <a:blip r:embed="rId3" cstate="print"/>
            <a:srcRect/>
            <a:stretch>
              <a:fillRect/>
            </a:stretch>
          </p:blipFill>
          <p:spPr bwMode="auto">
            <a:xfrm>
              <a:off x="2438400" y="6172200"/>
              <a:ext cx="4314825" cy="685800"/>
            </a:xfrm>
            <a:prstGeom prst="rect">
              <a:avLst/>
            </a:prstGeom>
            <a:noFill/>
            <a:ln w="9525">
              <a:noFill/>
              <a:miter lim="800000"/>
              <a:headEnd/>
              <a:tailEnd/>
            </a:ln>
          </p:spPr>
        </p:pic>
      </p:grpSp>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61706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Square wave Generation</a:t>
            </a:r>
            <a:endParaRPr lang="en-IN" b="1" dirty="0">
              <a:latin typeface="Times New Roman" pitchFamily="18" charset="0"/>
              <a:cs typeface="Times New Roman"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cstate="print"/>
          <a:srcRect/>
          <a:stretch>
            <a:fillRect/>
          </a:stretch>
        </p:blipFill>
        <p:spPr bwMode="auto">
          <a:xfrm>
            <a:off x="952501" y="980323"/>
            <a:ext cx="6819900" cy="5877677"/>
          </a:xfrm>
          <a:prstGeom prst="rect">
            <a:avLst/>
          </a:prstGeom>
          <a:noFill/>
          <a:ln w="9525">
            <a:noFill/>
            <a:miter lim="800000"/>
            <a:headEnd/>
            <a:tailEnd/>
          </a:ln>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171713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FSK Generator</a:t>
            </a:r>
            <a:endParaRPr lang="en-IN" b="1"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pic>
        <p:nvPicPr>
          <p:cNvPr id="25602" name="Picture 2" descr="window comparator circuit"/>
          <p:cNvPicPr>
            <a:picLocks noChangeAspect="1" noChangeArrowheads="1"/>
          </p:cNvPicPr>
          <p:nvPr/>
        </p:nvPicPr>
        <p:blipFill>
          <a:blip r:embed="rId2" cstate="print"/>
          <a:srcRect/>
          <a:stretch>
            <a:fillRect/>
          </a:stretch>
        </p:blipFill>
        <p:spPr bwMode="auto">
          <a:xfrm>
            <a:off x="152400" y="1524000"/>
            <a:ext cx="8715701" cy="4724400"/>
          </a:xfrm>
          <a:prstGeom prst="rect">
            <a:avLst/>
          </a:prstGeom>
          <a:noFill/>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700" name="Picture 4"/>
          <p:cNvPicPr>
            <a:picLocks noChangeAspect="1" noChangeArrowheads="1"/>
          </p:cNvPicPr>
          <p:nvPr/>
        </p:nvPicPr>
        <p:blipFill>
          <a:blip r:embed="rId2" cstate="print"/>
          <a:srcRect/>
          <a:stretch>
            <a:fillRect/>
          </a:stretch>
        </p:blipFill>
        <p:spPr bwMode="auto">
          <a:xfrm>
            <a:off x="228600" y="1152525"/>
            <a:ext cx="8305800" cy="2124075"/>
          </a:xfrm>
          <a:prstGeom prst="rect">
            <a:avLst/>
          </a:prstGeom>
          <a:noFill/>
          <a:ln w="9525">
            <a:noFill/>
            <a:miter lim="800000"/>
            <a:headEnd/>
            <a:tailEnd/>
          </a:ln>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171713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FSK Generator</a:t>
            </a:r>
            <a:endParaRPr lang="en-IN" b="1" dirty="0">
              <a:latin typeface="Times New Roman" pitchFamily="18" charset="0"/>
              <a:cs typeface="Times New Roman" pitchFamily="18" charset="0"/>
            </a:endParaRPr>
          </a:p>
        </p:txBody>
      </p:sp>
      <p:pic>
        <p:nvPicPr>
          <p:cNvPr id="157698" name="Picture 2"/>
          <p:cNvPicPr>
            <a:picLocks noChangeAspect="1" noChangeArrowheads="1"/>
          </p:cNvPicPr>
          <p:nvPr/>
        </p:nvPicPr>
        <p:blipFill>
          <a:blip r:embed="rId3" cstate="print"/>
          <a:srcRect/>
          <a:stretch>
            <a:fillRect/>
          </a:stretch>
        </p:blipFill>
        <p:spPr bwMode="auto">
          <a:xfrm>
            <a:off x="304800" y="3352800"/>
            <a:ext cx="8382000" cy="1257300"/>
          </a:xfrm>
          <a:prstGeom prst="rect">
            <a:avLst/>
          </a:prstGeom>
          <a:noFill/>
          <a:ln w="9525">
            <a:solidFill>
              <a:srgbClr val="00B050"/>
            </a:solidFill>
            <a:miter lim="800000"/>
            <a:headEnd/>
            <a:tailEnd/>
          </a:ln>
        </p:spPr>
      </p:pic>
      <p:pic>
        <p:nvPicPr>
          <p:cNvPr id="157699" name="Picture 3"/>
          <p:cNvPicPr>
            <a:picLocks noChangeAspect="1" noChangeArrowheads="1"/>
          </p:cNvPicPr>
          <p:nvPr/>
        </p:nvPicPr>
        <p:blipFill>
          <a:blip r:embed="rId4" cstate="print"/>
          <a:srcRect/>
          <a:stretch>
            <a:fillRect/>
          </a:stretch>
        </p:blipFill>
        <p:spPr bwMode="auto">
          <a:xfrm>
            <a:off x="381000" y="4648200"/>
            <a:ext cx="8334375" cy="628650"/>
          </a:xfrm>
          <a:prstGeom prst="rect">
            <a:avLst/>
          </a:prstGeom>
          <a:noFill/>
          <a:ln w="9525">
            <a:noFill/>
            <a:miter lim="800000"/>
            <a:headEnd/>
            <a:tailEnd/>
          </a:ln>
        </p:spPr>
      </p:pic>
      <p:pic>
        <p:nvPicPr>
          <p:cNvPr id="157701" name="Picture 5"/>
          <p:cNvPicPr>
            <a:picLocks noChangeAspect="1" noChangeArrowheads="1"/>
          </p:cNvPicPr>
          <p:nvPr/>
        </p:nvPicPr>
        <p:blipFill>
          <a:blip r:embed="rId5" cstate="print"/>
          <a:srcRect/>
          <a:stretch>
            <a:fillRect/>
          </a:stretch>
        </p:blipFill>
        <p:spPr bwMode="auto">
          <a:xfrm>
            <a:off x="3276600" y="5257800"/>
            <a:ext cx="1866900" cy="723900"/>
          </a:xfrm>
          <a:prstGeom prst="rect">
            <a:avLst/>
          </a:prstGeom>
          <a:noFill/>
          <a:ln w="9525">
            <a:solidFill>
              <a:srgbClr val="00B050"/>
            </a:solidFill>
            <a:miter lim="800000"/>
            <a:headEnd/>
            <a:tailEnd/>
          </a:ln>
        </p:spPr>
      </p:pic>
      <p:pic>
        <p:nvPicPr>
          <p:cNvPr id="157702" name="Picture 6"/>
          <p:cNvPicPr>
            <a:picLocks noChangeAspect="1" noChangeArrowheads="1"/>
          </p:cNvPicPr>
          <p:nvPr/>
        </p:nvPicPr>
        <p:blipFill>
          <a:blip r:embed="rId6" cstate="print"/>
          <a:srcRect/>
          <a:stretch>
            <a:fillRect/>
          </a:stretch>
        </p:blipFill>
        <p:spPr bwMode="auto">
          <a:xfrm>
            <a:off x="581025" y="6248400"/>
            <a:ext cx="7981950" cy="295275"/>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268535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Pulse Position Modulator</a:t>
            </a:r>
            <a:endParaRPr lang="en-IN" b="1" dirty="0">
              <a:latin typeface="Times New Roman" pitchFamily="18" charset="0"/>
              <a:cs typeface="Times New Roman" pitchFamily="18" charset="0"/>
            </a:endParaRPr>
          </a:p>
        </p:txBody>
      </p:sp>
      <p:pic>
        <p:nvPicPr>
          <p:cNvPr id="158722" name="Picture 2" descr="Pulse Position Modulator"/>
          <p:cNvPicPr>
            <a:picLocks noChangeAspect="1" noChangeArrowheads="1"/>
          </p:cNvPicPr>
          <p:nvPr/>
        </p:nvPicPr>
        <p:blipFill>
          <a:blip r:embed="rId2" cstate="print"/>
          <a:srcRect/>
          <a:stretch>
            <a:fillRect/>
          </a:stretch>
        </p:blipFill>
        <p:spPr bwMode="auto">
          <a:xfrm>
            <a:off x="0" y="1676400"/>
            <a:ext cx="8991600" cy="4495800"/>
          </a:xfrm>
          <a:prstGeom prst="rect">
            <a:avLst/>
          </a:prstGeom>
          <a:noFill/>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268535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Pulse Position Modulator</a:t>
            </a:r>
            <a:endParaRPr lang="en-IN" b="1" dirty="0">
              <a:latin typeface="Times New Roman" pitchFamily="18" charset="0"/>
              <a:cs typeface="Times New Roman" pitchFamily="18" charset="0"/>
            </a:endParaRPr>
          </a:p>
        </p:txBody>
      </p:sp>
      <p:sp>
        <p:nvSpPr>
          <p:cNvPr id="6" name="Rectangle 5"/>
          <p:cNvSpPr/>
          <p:nvPr/>
        </p:nvSpPr>
        <p:spPr>
          <a:xfrm>
            <a:off x="0" y="1447800"/>
            <a:ext cx="91440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threshold voltage for the first IC 555, which is determined by the control voltage (modulating signal), is changed to UTL (Upper Threshold Level) and is given by</a:t>
            </a:r>
          </a:p>
          <a:p>
            <a:pPr marL="342900" indent="-342900" algn="just"/>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UTL = 2/3 VCC + VMOD</a:t>
            </a:r>
          </a:p>
          <a:p>
            <a:pPr marL="342900" indent="-342900" algn="just">
              <a:buFont typeface="Wingdings" pitchFamily="2" charset="2"/>
              <a:buChar char="Ø"/>
            </a:pPr>
            <a:r>
              <a:rPr lang="en-US" dirty="0" smtClean="0">
                <a:latin typeface="Times New Roman" pitchFamily="18" charset="0"/>
                <a:cs typeface="Times New Roman" pitchFamily="18" charset="0"/>
              </a:rPr>
              <a:t>As the threshold voltage changes with respect to the applied modulating signal, the width of the pulse changes and the hence the time delay is varied. As this pulse width modulated signal is applied to the trigger of the second IC, there will be no change in either amplitude or width of the output pulse but only the position of the pulse is changed.</a:t>
            </a:r>
            <a:endParaRPr lang="en-US" dirty="0">
              <a:latin typeface="Times New Roman" pitchFamily="18" charset="0"/>
              <a:cs typeface="Times New Roman"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aveforms in Pulse Position Modulation using IC 555"/>
          <p:cNvPicPr>
            <a:picLocks noChangeAspect="1" noChangeArrowheads="1"/>
          </p:cNvPicPr>
          <p:nvPr/>
        </p:nvPicPr>
        <p:blipFill>
          <a:blip r:embed="rId2" cstate="print"/>
          <a:srcRect/>
          <a:stretch>
            <a:fillRect/>
          </a:stretch>
        </p:blipFill>
        <p:spPr bwMode="auto">
          <a:xfrm>
            <a:off x="2780597" y="914400"/>
            <a:ext cx="5753803" cy="594360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6" name="Rectangle 5"/>
          <p:cNvSpPr/>
          <p:nvPr/>
        </p:nvSpPr>
        <p:spPr>
          <a:xfrm>
            <a:off x="0" y="838200"/>
            <a:ext cx="268535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Pulse Position Modulator</a:t>
            </a:r>
            <a:endParaRPr lang="en-IN" b="1" dirty="0">
              <a:latin typeface="Times New Roman" pitchFamily="18" charset="0"/>
              <a:cs typeface="Times New Roman"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17471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Schmitt Trigger</a:t>
            </a:r>
            <a:endParaRPr lang="en-IN" b="1" dirty="0">
              <a:latin typeface="Times New Roman" pitchFamily="18" charset="0"/>
              <a:cs typeface="Times New Roman" pitchFamily="18" charset="0"/>
            </a:endParaRPr>
          </a:p>
        </p:txBody>
      </p:sp>
      <p:pic>
        <p:nvPicPr>
          <p:cNvPr id="160770" name="Picture 2"/>
          <p:cNvPicPr>
            <a:picLocks noChangeAspect="1" noChangeArrowheads="1"/>
          </p:cNvPicPr>
          <p:nvPr/>
        </p:nvPicPr>
        <p:blipFill>
          <a:blip r:embed="rId2" cstate="print"/>
          <a:srcRect/>
          <a:stretch>
            <a:fillRect/>
          </a:stretch>
        </p:blipFill>
        <p:spPr bwMode="auto">
          <a:xfrm>
            <a:off x="1581150" y="1343025"/>
            <a:ext cx="5981700" cy="4448175"/>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2" cstate="print"/>
          <a:srcRect/>
          <a:stretch>
            <a:fillRect/>
          </a:stretch>
        </p:blipFill>
        <p:spPr bwMode="auto">
          <a:xfrm>
            <a:off x="457200" y="1219200"/>
            <a:ext cx="8229600" cy="1562100"/>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6" name="Rectangle 5"/>
          <p:cNvSpPr/>
          <p:nvPr/>
        </p:nvSpPr>
        <p:spPr>
          <a:xfrm>
            <a:off x="0" y="838200"/>
            <a:ext cx="17471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Schmitt Trigger</a:t>
            </a:r>
            <a:endParaRPr lang="en-IN" b="1" dirty="0">
              <a:latin typeface="Times New Roman" pitchFamily="18" charset="0"/>
              <a:cs typeface="Times New Roman" pitchFamily="18" charset="0"/>
            </a:endParaRPr>
          </a:p>
        </p:txBody>
      </p:sp>
      <p:pic>
        <p:nvPicPr>
          <p:cNvPr id="161795" name="Picture 3"/>
          <p:cNvPicPr>
            <a:picLocks noChangeAspect="1" noChangeArrowheads="1"/>
          </p:cNvPicPr>
          <p:nvPr/>
        </p:nvPicPr>
        <p:blipFill>
          <a:blip r:embed="rId3" cstate="print"/>
          <a:srcRect/>
          <a:stretch>
            <a:fillRect/>
          </a:stretch>
        </p:blipFill>
        <p:spPr bwMode="auto">
          <a:xfrm>
            <a:off x="414338" y="2828925"/>
            <a:ext cx="8315325" cy="1152525"/>
          </a:xfrm>
          <a:prstGeom prst="rect">
            <a:avLst/>
          </a:prstGeom>
          <a:noFill/>
          <a:ln w="9525">
            <a:noFill/>
            <a:miter lim="800000"/>
            <a:headEnd/>
            <a:tailEnd/>
          </a:ln>
        </p:spPr>
      </p:pic>
      <p:pic>
        <p:nvPicPr>
          <p:cNvPr id="161796" name="Picture 4"/>
          <p:cNvPicPr>
            <a:picLocks noChangeAspect="1" noChangeArrowheads="1"/>
          </p:cNvPicPr>
          <p:nvPr/>
        </p:nvPicPr>
        <p:blipFill>
          <a:blip r:embed="rId4" cstate="print"/>
          <a:srcRect/>
          <a:stretch>
            <a:fillRect/>
          </a:stretch>
        </p:blipFill>
        <p:spPr bwMode="auto">
          <a:xfrm>
            <a:off x="1776413" y="3886200"/>
            <a:ext cx="5591175" cy="2886075"/>
          </a:xfrm>
          <a:prstGeom prst="rect">
            <a:avLst/>
          </a:prstGeom>
          <a:noFill/>
          <a:ln w="9525">
            <a:solidFill>
              <a:srgbClr val="00B050"/>
            </a:solid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49496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Introduction </a:t>
            </a:r>
            <a:endParaRPr lang="en-US" b="1" dirty="0">
              <a:latin typeface="Times New Roman" pitchFamily="18" charset="0"/>
              <a:cs typeface="Times New Roman" pitchFamily="18" charset="0"/>
            </a:endParaRPr>
          </a:p>
        </p:txBody>
      </p:sp>
      <p:sp>
        <p:nvSpPr>
          <p:cNvPr id="6" name="Rectangle 5"/>
          <p:cNvSpPr/>
          <p:nvPr/>
        </p:nvSpPr>
        <p:spPr>
          <a:xfrm>
            <a:off x="0" y="167640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buFont typeface="Wingdings" pitchFamily="2" charset="2"/>
              <a:buChar char="Ø"/>
            </a:pPr>
            <a:r>
              <a:rPr lang="en-US" dirty="0" smtClean="0">
                <a:latin typeface="Times New Roman" pitchFamily="18" charset="0"/>
                <a:cs typeface="Times New Roman" pitchFamily="18" charset="0"/>
              </a:rPr>
              <a:t>The concept of Phase Locked Loops (PLL) first emerged in the early 1930’s.</a:t>
            </a:r>
          </a:p>
          <a:p>
            <a:pPr marL="342900" indent="-342900">
              <a:buFont typeface="Wingdings" pitchFamily="2" charset="2"/>
              <a:buChar char="Ø"/>
            </a:pPr>
            <a:r>
              <a:rPr lang="en-US" dirty="0" smtClean="0">
                <a:latin typeface="Times New Roman" pitchFamily="18" charset="0"/>
                <a:cs typeface="Times New Roman" pitchFamily="18" charset="0"/>
              </a:rPr>
              <a:t>In present, the PLL is available as a single IC in the SE/NE560 series (560, 561, 562, 564, 565 and 567) to further reduce the buying cost ,the discrete IC’s are used to construct a PLL.</a:t>
            </a:r>
            <a:endParaRPr lang="en-US" dirty="0">
              <a:latin typeface="Times New Roman" pitchFamily="18" charset="0"/>
              <a:cs typeface="Times New Roman" pitchFamily="18" charset="0"/>
            </a:endParaRPr>
          </a:p>
        </p:txBody>
      </p:sp>
      <p:sp>
        <p:nvSpPr>
          <p:cNvPr id="7" name="Rectangle 6"/>
          <p:cNvSpPr/>
          <p:nvPr/>
        </p:nvSpPr>
        <p:spPr>
          <a:xfrm>
            <a:off x="3703942" y="3244334"/>
            <a:ext cx="1909625" cy="369332"/>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b="1" dirty="0" smtClean="0">
                <a:latin typeface="Times New Roman" pitchFamily="18" charset="0"/>
                <a:cs typeface="Times New Roman" pitchFamily="18" charset="0"/>
              </a:rPr>
              <a:t>PLL Applications</a:t>
            </a:r>
            <a:endParaRPr lang="en-US" b="1" dirty="0">
              <a:latin typeface="Times New Roman" pitchFamily="18" charset="0"/>
              <a:cs typeface="Times New Roman" pitchFamily="18" charset="0"/>
            </a:endParaRPr>
          </a:p>
        </p:txBody>
      </p:sp>
      <p:sp>
        <p:nvSpPr>
          <p:cNvPr id="8" name="Rectangle 7"/>
          <p:cNvSpPr/>
          <p:nvPr/>
        </p:nvSpPr>
        <p:spPr>
          <a:xfrm>
            <a:off x="0" y="3759875"/>
            <a:ext cx="9144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buFont typeface="+mj-lt"/>
              <a:buAutoNum type="arabicPeriod"/>
            </a:pPr>
            <a:r>
              <a:rPr lang="en-US" dirty="0" smtClean="0">
                <a:latin typeface="Times New Roman" pitchFamily="18" charset="0"/>
                <a:cs typeface="Times New Roman" pitchFamily="18" charset="0"/>
              </a:rPr>
              <a:t>Frequency Modulation (FM) stereo decoders, FM Demodulation networks for FM operation.</a:t>
            </a:r>
          </a:p>
          <a:p>
            <a:pPr marL="342900" indent="-342900">
              <a:buFont typeface="+mj-lt"/>
              <a:buAutoNum type="arabicPeriod"/>
            </a:pPr>
            <a:r>
              <a:rPr lang="en-US" dirty="0" smtClean="0">
                <a:latin typeface="Times New Roman" pitchFamily="18" charset="0"/>
                <a:cs typeface="Times New Roman" pitchFamily="18" charset="0"/>
              </a:rPr>
              <a:t>Frequency synthesis that provides multiple of a reference signal frequency.</a:t>
            </a:r>
          </a:p>
          <a:p>
            <a:pPr marL="342900" indent="-342900">
              <a:buFont typeface="+mj-lt"/>
              <a:buAutoNum type="arabicPeriod"/>
            </a:pPr>
            <a:r>
              <a:rPr lang="en-US" dirty="0" smtClean="0">
                <a:latin typeface="Times New Roman" pitchFamily="18" charset="0"/>
                <a:cs typeface="Times New Roman" pitchFamily="18" charset="0"/>
              </a:rPr>
              <a:t>Used in </a:t>
            </a:r>
            <a:r>
              <a:rPr lang="en-US" dirty="0" err="1" smtClean="0">
                <a:latin typeface="Times New Roman" pitchFamily="18" charset="0"/>
                <a:cs typeface="Times New Roman" pitchFamily="18" charset="0"/>
              </a:rPr>
              <a:t>motorspeed</a:t>
            </a:r>
            <a:r>
              <a:rPr lang="en-US" dirty="0" smtClean="0">
                <a:latin typeface="Times New Roman" pitchFamily="18" charset="0"/>
                <a:cs typeface="Times New Roman" pitchFamily="18" charset="0"/>
              </a:rPr>
              <a:t> controls, tracking filters.</a:t>
            </a:r>
          </a:p>
          <a:p>
            <a:pPr marL="342900" indent="-342900">
              <a:buFont typeface="+mj-lt"/>
              <a:buAutoNum type="arabicPeriod"/>
            </a:pPr>
            <a:r>
              <a:rPr lang="en-US" dirty="0" smtClean="0">
                <a:latin typeface="Times New Roman" pitchFamily="18" charset="0"/>
                <a:cs typeface="Times New Roman" pitchFamily="18" charset="0"/>
              </a:rPr>
              <a:t>Used in frequency shift keying (FSK) decodes for demodulation carrier frequencies.</a:t>
            </a:r>
            <a:endParaRPr lang="en-US" dirty="0">
              <a:latin typeface="Times New Roman" pitchFamily="18" charset="0"/>
              <a:cs typeface="Times New Roman"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67866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Block Diagram</a:t>
            </a:r>
            <a:endParaRPr lang="en-US" b="1"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t="18237" b="11419"/>
          <a:stretch>
            <a:fillRect/>
          </a:stretch>
        </p:blipFill>
        <p:spPr bwMode="auto">
          <a:xfrm>
            <a:off x="86320" y="1371600"/>
            <a:ext cx="9057680" cy="2057400"/>
          </a:xfrm>
          <a:prstGeom prst="rect">
            <a:avLst/>
          </a:prstGeom>
          <a:ln>
            <a:solidFill>
              <a:srgbClr val="00B050"/>
            </a:solidFill>
          </a:ln>
          <a:effectLst>
            <a:outerShdw blurRad="292100" dist="139700" dir="2700000" algn="tl" rotWithShape="0">
              <a:srgbClr val="333333">
                <a:alpha val="65000"/>
              </a:srgbClr>
            </a:outerShdw>
          </a:effectLst>
        </p:spPr>
      </p:pic>
      <p:pic>
        <p:nvPicPr>
          <p:cNvPr id="1029" name="Picture 5"/>
          <p:cNvPicPr>
            <a:picLocks noChangeAspect="1" noChangeArrowheads="1"/>
          </p:cNvPicPr>
          <p:nvPr/>
        </p:nvPicPr>
        <p:blipFill>
          <a:blip r:embed="rId3" cstate="print"/>
          <a:srcRect/>
          <a:stretch>
            <a:fillRect/>
          </a:stretch>
        </p:blipFill>
        <p:spPr bwMode="auto">
          <a:xfrm>
            <a:off x="1219200" y="3581400"/>
            <a:ext cx="6934200" cy="3117290"/>
          </a:xfrm>
          <a:prstGeom prst="rect">
            <a:avLst/>
          </a:prstGeom>
          <a:ln>
            <a:solidFill>
              <a:srgbClr val="0070C0"/>
            </a:solidFill>
          </a:ln>
          <a:effectLst>
            <a:outerShdw blurRad="292100" dist="139700" dir="2700000" algn="tl" rotWithShape="0">
              <a:srgbClr val="333333">
                <a:alpha val="65000"/>
              </a:srgbClr>
            </a:outerShdw>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71600"/>
            <a:ext cx="9144000" cy="1477328"/>
          </a:xfrm>
          <a:prstGeom prst="rect">
            <a:avLst/>
          </a:prstGeom>
        </p:spPr>
        <p:txBody>
          <a:bodyPr wrap="square">
            <a:spAutoFit/>
          </a:bodyPr>
          <a:lstStyle/>
          <a:p>
            <a:r>
              <a:rPr lang="en-US" dirty="0" smtClean="0">
                <a:latin typeface="Times New Roman" pitchFamily="18" charset="0"/>
                <a:cs typeface="Times New Roman" pitchFamily="18" charset="0"/>
              </a:rPr>
              <a:t>It is basically a flip flop consisting of </a:t>
            </a:r>
          </a:p>
          <a:p>
            <a:pPr marL="342900" indent="-342900">
              <a:buFont typeface="+mj-lt"/>
              <a:buAutoNum type="arabicPeriod"/>
            </a:pPr>
            <a:r>
              <a:rPr lang="en-US" dirty="0" smtClean="0">
                <a:latin typeface="Times New Roman" pitchFamily="18" charset="0"/>
                <a:cs typeface="Times New Roman" pitchFamily="18" charset="0"/>
              </a:rPr>
              <a:t>A phase detector, </a:t>
            </a:r>
          </a:p>
          <a:p>
            <a:pPr marL="342900" indent="-342900">
              <a:buFont typeface="+mj-lt"/>
              <a:buAutoNum type="arabicPeriod"/>
            </a:pPr>
            <a:r>
              <a:rPr lang="en-US" dirty="0" smtClean="0">
                <a:latin typeface="Times New Roman" pitchFamily="18" charset="0"/>
                <a:cs typeface="Times New Roman" pitchFamily="18" charset="0"/>
              </a:rPr>
              <a:t>A low pass filter (LPF),</a:t>
            </a:r>
          </a:p>
          <a:p>
            <a:pPr marL="342900" indent="-342900">
              <a:buFont typeface="+mj-lt"/>
              <a:buAutoNum type="arabicPeriod"/>
            </a:pPr>
            <a:r>
              <a:rPr lang="en-US" dirty="0" smtClean="0">
                <a:latin typeface="Times New Roman" pitchFamily="18" charset="0"/>
                <a:cs typeface="Times New Roman" pitchFamily="18" charset="0"/>
              </a:rPr>
              <a:t>Error Amplifier and</a:t>
            </a:r>
          </a:p>
          <a:p>
            <a:pPr marL="342900" indent="-342900">
              <a:buFont typeface="+mj-lt"/>
              <a:buAutoNum type="arabicPeriod"/>
            </a:pPr>
            <a:r>
              <a:rPr lang="en-US" dirty="0" smtClean="0">
                <a:latin typeface="Times New Roman" pitchFamily="18" charset="0"/>
                <a:cs typeface="Times New Roman" pitchFamily="18" charset="0"/>
              </a:rPr>
              <a:t>a Voltage Controlled Oscillator (VCO).</a:t>
            </a:r>
            <a:endParaRPr lang="en-US" dirty="0">
              <a:latin typeface="Times New Roman" pitchFamily="18" charset="0"/>
              <a:cs typeface="Times New Roman" pitchFamily="18" charset="0"/>
            </a:endParaRPr>
          </a:p>
        </p:txBody>
      </p:sp>
      <p:sp>
        <p:nvSpPr>
          <p:cNvPr id="5" name="Rectangle 4"/>
          <p:cNvSpPr/>
          <p:nvPr/>
        </p:nvSpPr>
        <p:spPr>
          <a:xfrm>
            <a:off x="0" y="2893874"/>
            <a:ext cx="9144000"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input signal Vi with an input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is passed through a phase detector. A phase detector basically a comparator which compares the input frequency </a:t>
            </a:r>
            <a:r>
              <a:rPr lang="en-US" dirty="0" err="1" smtClean="0">
                <a:latin typeface="Times New Roman" pitchFamily="18" charset="0"/>
                <a:cs typeface="Times New Roman" pitchFamily="18" charset="0"/>
              </a:rPr>
              <a:t>fiwith</a:t>
            </a:r>
            <a:r>
              <a:rPr lang="en-US" dirty="0" smtClean="0">
                <a:latin typeface="Times New Roman" pitchFamily="18" charset="0"/>
                <a:cs typeface="Times New Roman" pitchFamily="18" charset="0"/>
              </a:rPr>
              <a:t> the feedback frequency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The phase detector provides an output error voltage </a:t>
            </a:r>
            <a:r>
              <a:rPr lang="en-US" dirty="0" err="1" smtClean="0">
                <a:latin typeface="Times New Roman" pitchFamily="18" charset="0"/>
                <a:cs typeface="Times New Roman" pitchFamily="18" charset="0"/>
              </a:rPr>
              <a:t>Ver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fi+fo</a:t>
            </a:r>
            <a:r>
              <a:rPr lang="en-US" dirty="0" smtClean="0">
                <a:latin typeface="Times New Roman" pitchFamily="18" charset="0"/>
                <a:cs typeface="Times New Roman" pitchFamily="18" charset="0"/>
              </a:rPr>
              <a:t>),which is a DC voltage. This DC voltage is then passed on to an LPF. The LPF removes the high frequency noise and produces a steady DC level, </a:t>
            </a:r>
            <a:r>
              <a:rPr lang="en-US" dirty="0" err="1" smtClean="0">
                <a:latin typeface="Times New Roman" pitchFamily="18" charset="0"/>
                <a:cs typeface="Times New Roman" pitchFamily="18" charset="0"/>
              </a:rPr>
              <a:t>Vf</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Fi-Fo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Vf</a:t>
            </a:r>
            <a:r>
              <a:rPr lang="en-US" dirty="0" smtClean="0">
                <a:latin typeface="Times New Roman" pitchFamily="18" charset="0"/>
                <a:cs typeface="Times New Roman" pitchFamily="18" charset="0"/>
              </a:rPr>
              <a:t> also represents the dynamic characteristics of the PLL.</a:t>
            </a:r>
            <a:endParaRPr lang="en-US" dirty="0">
              <a:latin typeface="Times New Roman" pitchFamily="18" charset="0"/>
              <a:cs typeface="Times New Roman" pitchFamily="18" charset="0"/>
            </a:endParaRPr>
          </a:p>
        </p:txBody>
      </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4000"/>
            <a:ext cx="9144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DC level is then passed on to a VCO. The output frequency of the VCO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is directly proportional to the input signal. Both the input frequency and output frequency are compared and adjusted through feedback loops until the output frequency equals the input frequency. Thus the PLL works in these stages – </a:t>
            </a:r>
            <a:r>
              <a:rPr lang="en-US" b="1" dirty="0" smtClean="0">
                <a:latin typeface="Times New Roman" pitchFamily="18" charset="0"/>
                <a:cs typeface="Times New Roman" pitchFamily="18" charset="0"/>
              </a:rPr>
              <a:t>free-running, capture and phase lock.</a:t>
            </a:r>
            <a:endParaRPr lang="en-US" b="1"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
        <p:nvSpPr>
          <p:cNvPr id="7" name="Rectangle 6"/>
          <p:cNvSpPr/>
          <p:nvPr/>
        </p:nvSpPr>
        <p:spPr>
          <a:xfrm>
            <a:off x="0" y="3018472"/>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the name suggests, the free running stage refer to the stage when there is no input voltage applied. As soon as the input frequency is applied the VCO starts to change and begin producing an output frequency for comparison this stage is called the capture stage. The frequency comparison stops as soon as the output frequency is adjusted to become equal to the input frequency. This stage is called </a:t>
            </a:r>
            <a:r>
              <a:rPr lang="en-US" b="1" dirty="0" smtClean="0">
                <a:latin typeface="Times New Roman" pitchFamily="18" charset="0"/>
                <a:cs typeface="Times New Roman" pitchFamily="18" charset="0"/>
              </a:rPr>
              <a:t>the phase locked state.</a:t>
            </a:r>
            <a:endParaRPr lang="en-US" b="1"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43000"/>
            <a:ext cx="9144000" cy="369331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inital</a:t>
            </a:r>
            <a:r>
              <a:rPr lang="en-US" dirty="0" smtClean="0">
                <a:latin typeface="Times New Roman" pitchFamily="18" charset="0"/>
                <a:cs typeface="Times New Roman" pitchFamily="18" charset="0"/>
              </a:rPr>
              <a:t> switching condition of the circuit is the open-collector output of op-amp A</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“OFF” with the open-collector output of op-amp A</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“ON” (sinking current) so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is equal to 0V.</a:t>
            </a:r>
          </a:p>
          <a:p>
            <a:pPr marL="465138" indent="-465138" algn="just">
              <a:buFont typeface="Wingdings" pitchFamily="2" charset="2"/>
              <a:buChar char="Ø"/>
            </a:pPr>
            <a:r>
              <a:rPr lang="en-US" dirty="0" smtClean="0">
                <a:latin typeface="Times New Roman" pitchFamily="18" charset="0"/>
                <a:cs typeface="Times New Roman" pitchFamily="18" charset="0"/>
              </a:rPr>
              <a:t>When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below the lower voltage level,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which equates to 1/3Vcc,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will be LOW. When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exceeds this 1/3Vcc lower voltage level, the first op-amp comparator detects this and switches its open-collector output HIGH. This means that both op-amps have their outputs HIGH at the same time. No current flows through the pull-up resistor R</a:t>
            </a:r>
            <a:r>
              <a:rPr lang="en-US" baseline="-25000" dirty="0" smtClean="0">
                <a:latin typeface="Times New Roman" pitchFamily="18" charset="0"/>
                <a:cs typeface="Times New Roman" pitchFamily="18" charset="0"/>
              </a:rPr>
              <a:t>L</a:t>
            </a:r>
            <a:r>
              <a:rPr lang="en-US" dirty="0" smtClean="0">
                <a:latin typeface="Times New Roman" pitchFamily="18" charset="0"/>
                <a:cs typeface="Times New Roman" pitchFamily="18" charset="0"/>
              </a:rPr>
              <a:t> so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is equal to </a:t>
            </a:r>
            <a:r>
              <a:rPr lang="en-US"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a:t>
            </a:r>
          </a:p>
          <a:p>
            <a:pPr marL="465138" indent="-465138" algn="just">
              <a:buFont typeface="Wingdings" pitchFamily="2" charset="2"/>
              <a:buChar char="Ø"/>
            </a:pPr>
            <a:r>
              <a:rPr lang="en-US" dirty="0" smtClean="0">
                <a:latin typeface="Times New Roman" pitchFamily="18" charset="0"/>
                <a:cs typeface="Times New Roman" pitchFamily="18" charset="0"/>
              </a:rPr>
              <a:t>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continues to increase it passes the upper voltage level,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at 2/3Vcc. At this point the second op-amp comparator detects this and switches its output LOW and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becomes equal to 0V.</a:t>
            </a:r>
          </a:p>
          <a:p>
            <a:pPr marL="465138" indent="-465138" algn="just">
              <a:buFont typeface="Wingdings" pitchFamily="2" charset="2"/>
              <a:buChar char="Ø"/>
            </a:pPr>
            <a:r>
              <a:rPr lang="en-US" dirty="0" smtClean="0">
                <a:latin typeface="Times New Roman" pitchFamily="18" charset="0"/>
                <a:cs typeface="Times New Roman" pitchFamily="18" charset="0"/>
              </a:rPr>
              <a:t>Then the difference between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and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(which is 2/3Vccc – 1/3Vcc in this example) creates the switching window for the positive going signal.</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76200"/>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762000"/>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sp>
        <p:nvSpPr>
          <p:cNvPr id="7" name="Rectangle 6"/>
          <p:cNvSpPr/>
          <p:nvPr/>
        </p:nvSpPr>
        <p:spPr>
          <a:xfrm>
            <a:off x="0" y="4778276"/>
            <a:ext cx="9144000"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04813" indent="-404813" algn="just">
              <a:buFont typeface="Wingdings" pitchFamily="2" charset="2"/>
              <a:buChar char="Ø"/>
            </a:pPr>
            <a:r>
              <a:rPr lang="en-US" dirty="0" smtClean="0">
                <a:latin typeface="Times New Roman" pitchFamily="18" charset="0"/>
                <a:cs typeface="Times New Roman" pitchFamily="18" charset="0"/>
              </a:rPr>
              <a:t>Lets now assume that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at its maximum value and equal to </a:t>
            </a:r>
            <a:r>
              <a:rPr lang="en-US"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decreases it passes the upper voltage level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of the second op-amp comparator which switches the output HIGH. 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continues to decrease it passes the lower voltage level,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of the first op-amp comparator once again switching the output LOW.</a:t>
            </a:r>
          </a:p>
          <a:p>
            <a:pPr marL="404813" indent="-404813" algn="just">
              <a:buFont typeface="Wingdings" pitchFamily="2" charset="2"/>
              <a:buChar char="Ø"/>
            </a:pPr>
            <a:r>
              <a:rPr lang="en-US" dirty="0" smtClean="0">
                <a:latin typeface="Times New Roman" pitchFamily="18" charset="0"/>
                <a:cs typeface="Times New Roman" pitchFamily="18" charset="0"/>
              </a:rPr>
              <a:t>Then the difference between V</a:t>
            </a:r>
            <a:r>
              <a:rPr lang="en-US" baseline="-25000" dirty="0" smtClean="0">
                <a:latin typeface="Times New Roman" pitchFamily="18" charset="0"/>
                <a:cs typeface="Times New Roman" pitchFamily="18" charset="0"/>
              </a:rPr>
              <a:t>REF(UPPER)</a:t>
            </a:r>
            <a:r>
              <a:rPr lang="en-US" dirty="0" smtClean="0">
                <a:latin typeface="Times New Roman" pitchFamily="18" charset="0"/>
                <a:cs typeface="Times New Roman" pitchFamily="18" charset="0"/>
              </a:rPr>
              <a:t> and V</a:t>
            </a:r>
            <a:r>
              <a:rPr lang="en-US" baseline="-25000" dirty="0" smtClean="0">
                <a:latin typeface="Times New Roman" pitchFamily="18" charset="0"/>
                <a:cs typeface="Times New Roman" pitchFamily="18" charset="0"/>
              </a:rPr>
              <a:t>REF(LOWER)</a:t>
            </a:r>
            <a:r>
              <a:rPr lang="en-US" dirty="0" smtClean="0">
                <a:latin typeface="Times New Roman" pitchFamily="18" charset="0"/>
                <a:cs typeface="Times New Roman" pitchFamily="18" charset="0"/>
              </a:rPr>
              <a:t> creates the window for the negative going signal. So we can see that as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passes above or passes below the upper and lower reference levels set by the two op-amp comparators, the output signal V</a:t>
            </a:r>
            <a:r>
              <a:rPr lang="en-US" baseline="-25000" dirty="0" smtClean="0">
                <a:latin typeface="Times New Roman" pitchFamily="18" charset="0"/>
                <a:cs typeface="Times New Roman" pitchFamily="18" charset="0"/>
              </a:rPr>
              <a:t>OUT</a:t>
            </a:r>
            <a:r>
              <a:rPr lang="en-US" dirty="0" smtClean="0">
                <a:latin typeface="Times New Roman" pitchFamily="18" charset="0"/>
                <a:cs typeface="Times New Roman" pitchFamily="18" charset="0"/>
              </a:rPr>
              <a:t> will be HIGH or LOW.</a:t>
            </a:r>
            <a:endParaRPr lang="en-US" dirty="0">
              <a:latin typeface="Times New Roman" pitchFamily="18" charset="0"/>
              <a:cs typeface="Times New Roman"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
        <p:nvSpPr>
          <p:cNvPr id="6" name="Rectangle 5"/>
          <p:cNvSpPr/>
          <p:nvPr/>
        </p:nvSpPr>
        <p:spPr>
          <a:xfrm>
            <a:off x="0" y="160020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Let us consider the free running frequency to be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Let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be the frequency at which the Voltage Controlled Oscillator (VCO) is running without input signal. Let the input signal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that is increasing from zero be applied to the phase comparator.</a:t>
            </a:r>
            <a:endParaRPr lang="en-US" b="1" dirty="0">
              <a:latin typeface="Times New Roman" pitchFamily="18" charset="0"/>
              <a:cs typeface="Times New Roman" pitchFamily="18" charset="0"/>
            </a:endParaRPr>
          </a:p>
        </p:txBody>
      </p:sp>
      <p:sp>
        <p:nvSpPr>
          <p:cNvPr id="7" name="Rectangle 6"/>
          <p:cNvSpPr/>
          <p:nvPr/>
        </p:nvSpPr>
        <p:spPr>
          <a:xfrm>
            <a:off x="0" y="2693075"/>
            <a:ext cx="91440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graph between the error voltage and input frequency is shown below. It can be seen that when the input frequency is lesser than fi1,the error voltage </a:t>
            </a:r>
            <a:r>
              <a:rPr lang="en-US" dirty="0" err="1" smtClean="0">
                <a:latin typeface="Times New Roman" pitchFamily="18" charset="0"/>
                <a:cs typeface="Times New Roman" pitchFamily="18" charset="0"/>
              </a:rPr>
              <a:t>Ver</a:t>
            </a:r>
            <a:r>
              <a:rPr lang="en-US" dirty="0" smtClean="0">
                <a:latin typeface="Times New Roman" pitchFamily="18" charset="0"/>
                <a:cs typeface="Times New Roman" pitchFamily="18" charset="0"/>
              </a:rPr>
              <a:t> is reduced to zero. At this time the VCO will operate at the free running frequency,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When the input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increases and reaches fi1, the error voltage jumps from zero to a negative voltage. </a:t>
            </a:r>
          </a:p>
          <a:p>
            <a:pPr marL="342900" indent="-342900" algn="just">
              <a:buFont typeface="Wingdings" pitchFamily="2" charset="2"/>
              <a:buChar char="Ø"/>
            </a:pPr>
            <a:r>
              <a:rPr lang="en-US" dirty="0" smtClean="0">
                <a:latin typeface="Times New Roman" pitchFamily="18" charset="0"/>
                <a:cs typeface="Times New Roman" pitchFamily="18" charset="0"/>
              </a:rPr>
              <a:t>This value will be equal to the difference between the input frequency and actual VCO output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).This resulting error voltage is then processed by filtering, amplifying, and applying the amplified voltage </a:t>
            </a:r>
            <a:r>
              <a:rPr lang="en-US" dirty="0" err="1" smtClean="0">
                <a:latin typeface="Times New Roman" pitchFamily="18" charset="0"/>
                <a:cs typeface="Times New Roman" pitchFamily="18" charset="0"/>
              </a:rPr>
              <a:t>Vd</a:t>
            </a:r>
            <a:r>
              <a:rPr lang="en-US" dirty="0" smtClean="0">
                <a:latin typeface="Times New Roman" pitchFamily="18" charset="0"/>
                <a:cs typeface="Times New Roman" pitchFamily="18" charset="0"/>
              </a:rPr>
              <a:t> to the control terminals of the VCO.</a:t>
            </a:r>
            <a:endParaRPr lang="en-US" dirty="0">
              <a:latin typeface="Times New Roman" pitchFamily="18" charset="0"/>
              <a:cs typeface="Times New Roman" pitchFamily="18" charset="0"/>
            </a:endParaRPr>
          </a:p>
        </p:txBody>
      </p:sp>
      <p:sp>
        <p:nvSpPr>
          <p:cNvPr id="8" name="Rectangle 7"/>
          <p:cNvSpPr/>
          <p:nvPr/>
        </p:nvSpPr>
        <p:spPr>
          <a:xfrm>
            <a:off x="0" y="5124271"/>
            <a:ext cx="91440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instantaneous frequency of VCO decreases because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falls for nega­tive values of </a:t>
            </a:r>
            <a:r>
              <a:rPr lang="en-US" dirty="0" err="1" smtClean="0">
                <a:latin typeface="Times New Roman" pitchFamily="18" charset="0"/>
                <a:cs typeface="Times New Roman" pitchFamily="18" charset="0"/>
              </a:rPr>
              <a:t>Vd</a:t>
            </a:r>
            <a:r>
              <a:rPr lang="en-US" dirty="0" smtClean="0">
                <a:latin typeface="Times New Roman" pitchFamily="18" charset="0"/>
                <a:cs typeface="Times New Roman" pitchFamily="18" charset="0"/>
              </a:rPr>
              <a:t> and increases for positive values of </a:t>
            </a:r>
            <a:r>
              <a:rPr lang="en-US" dirty="0" err="1" smtClean="0">
                <a:latin typeface="Times New Roman" pitchFamily="18" charset="0"/>
                <a:cs typeface="Times New Roman" pitchFamily="18" charset="0"/>
              </a:rPr>
              <a:t>Vrf</a:t>
            </a:r>
            <a:r>
              <a:rPr lang="en-US" dirty="0" smtClean="0">
                <a:latin typeface="Times New Roman" pitchFamily="18" charset="0"/>
                <a:cs typeface="Times New Roman" pitchFamily="18" charset="0"/>
              </a:rPr>
              <a:t>. At some instant of time, the decreasing frequency of the VCO equals fin1 (lower edge of the capture range), then lock results-in, and the output signal frequency of the VCO may be equal to the input signal frequency (that is,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34277"/>
            <a:ext cx="9144000" cy="313932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VCO frequency locks with input signal frequency up to fi2 (the upper end of the lock range). If the input signal frequency exceeds fi2 then error voltage Vg will fall to zero and the VCO will operate at the free running frequency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I</a:t>
            </a:r>
          </a:p>
          <a:p>
            <a:pPr marL="342900" indent="-342900" algn="just">
              <a:buFont typeface="Wingdings" pitchFamily="2" charset="2"/>
              <a:buChar char="Ø"/>
            </a:pPr>
            <a:r>
              <a:rPr lang="en-US" dirty="0" smtClean="0">
                <a:latin typeface="Times New Roman" pitchFamily="18" charset="0"/>
                <a:cs typeface="Times New Roman" pitchFamily="18" charset="0"/>
              </a:rPr>
              <a:t>f the input signal frequency is now slowly swept back and it attains the value of fd1 then the loop (VCO frequency) locks with the input signal frequency, causing a positive jump of the error voltage Ver. </a:t>
            </a:r>
          </a:p>
          <a:p>
            <a:pPr marL="342900" indent="-342900" algn="just">
              <a:buFont typeface="Wingdings" pitchFamily="2" charset="2"/>
              <a:buChar char="Ø"/>
            </a:pPr>
            <a:r>
              <a:rPr lang="en-US" dirty="0" smtClean="0">
                <a:latin typeface="Times New Roman" pitchFamily="18" charset="0"/>
                <a:cs typeface="Times New Roman" pitchFamily="18" charset="0"/>
              </a:rPr>
              <a:t>So the VCO output frequency increases from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continuously till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becomes equal to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The VCO frequency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locks with the input signal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upto</a:t>
            </a:r>
            <a:r>
              <a:rPr lang="en-US" dirty="0" smtClean="0">
                <a:latin typeface="Times New Roman" pitchFamily="18" charset="0"/>
                <a:cs typeface="Times New Roman" pitchFamily="18" charset="0"/>
              </a:rPr>
              <a:t> fd2 (the lower edge of the lock range) as shown in figure by dotted lines. Now if the frequency of the input signal falls below fd2, then the error voltage </a:t>
            </a:r>
            <a:r>
              <a:rPr lang="en-US" dirty="0" err="1" smtClean="0">
                <a:latin typeface="Times New Roman" pitchFamily="18" charset="0"/>
                <a:cs typeface="Times New Roman" pitchFamily="18" charset="0"/>
              </a:rPr>
              <a:t>Ver</a:t>
            </a:r>
            <a:r>
              <a:rPr lang="en-US" dirty="0" smtClean="0">
                <a:latin typeface="Times New Roman" pitchFamily="18" charset="0"/>
                <a:cs typeface="Times New Roman" pitchFamily="18" charset="0"/>
              </a:rPr>
              <a:t> will fall to zero and the VCO will operate at the free running frequency.</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2618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Definitions</a:t>
            </a:r>
            <a:endParaRPr lang="en-US" b="1" dirty="0">
              <a:latin typeface="Times New Roman" pitchFamily="18" charset="0"/>
              <a:cs typeface="Times New Roman" pitchFamily="18" charset="0"/>
            </a:endParaRPr>
          </a:p>
        </p:txBody>
      </p:sp>
      <p:sp>
        <p:nvSpPr>
          <p:cNvPr id="6" name="Rectangle 5"/>
          <p:cNvSpPr/>
          <p:nvPr/>
        </p:nvSpPr>
        <p:spPr>
          <a:xfrm>
            <a:off x="0" y="2323237"/>
            <a:ext cx="91440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r>
              <a:rPr lang="en-US" b="1" dirty="0" smtClean="0">
                <a:latin typeface="Times New Roman" pitchFamily="18" charset="0"/>
                <a:cs typeface="Times New Roman" pitchFamily="18" charset="0"/>
              </a:rPr>
              <a:t>Capture range</a:t>
            </a:r>
            <a:r>
              <a:rPr lang="ta-IN" b="1" dirty="0" smtClean="0">
                <a:latin typeface="Times New Roman" pitchFamily="18" charset="0"/>
                <a:cs typeface="Times New Roman" pitchFamily="18" charset="0"/>
              </a:rPr>
              <a:t>:</a:t>
            </a:r>
          </a:p>
          <a:p>
            <a:pPr marL="342900" indent="-342900" algn="just">
              <a:buFont typeface="Wingdings" pitchFamily="2" charset="2"/>
              <a:buChar char="v"/>
            </a:pPr>
            <a:r>
              <a:rPr lang="ta-IN" dirty="0" smtClean="0">
                <a:latin typeface="Times New Roman" pitchFamily="18" charset="0"/>
                <a:cs typeface="Times New Roman" pitchFamily="18" charset="0"/>
              </a:rPr>
              <a:t>T</a:t>
            </a:r>
            <a:r>
              <a:rPr lang="en-US" dirty="0" smtClean="0">
                <a:latin typeface="Times New Roman" pitchFamily="18" charset="0"/>
                <a:cs typeface="Times New Roman" pitchFamily="18" charset="0"/>
              </a:rPr>
              <a:t>he range of frequencies over which the PLL can acquire lock with an input signal</a:t>
            </a:r>
            <a:r>
              <a:rPr lang="ta-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called the capture range. This parameter is also expressed as percentage of f</a:t>
            </a:r>
            <a:r>
              <a:rPr lang="ta-IN" baseline="-25000" dirty="0" smtClean="0">
                <a:latin typeface="Times New Roman" pitchFamily="18" charset="0"/>
              </a:rPr>
              <a:t>0</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7" name="Rectangle 6"/>
          <p:cNvSpPr/>
          <p:nvPr/>
        </p:nvSpPr>
        <p:spPr>
          <a:xfrm>
            <a:off x="0" y="3316069"/>
            <a:ext cx="91440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r>
              <a:rPr lang="en-US" b="1" dirty="0" smtClean="0">
                <a:latin typeface="Times New Roman" pitchFamily="18" charset="0"/>
                <a:cs typeface="Times New Roman" pitchFamily="18" charset="0"/>
              </a:rPr>
              <a:t>Pull-in time: </a:t>
            </a:r>
            <a:endParaRPr lang="ta-IN" b="1" dirty="0" smtClean="0">
              <a:latin typeface="Times New Roman" pitchFamily="18" charset="0"/>
              <a:cs typeface="Times New Roman" pitchFamily="18" charset="0"/>
            </a:endParaRPr>
          </a:p>
          <a:p>
            <a:pPr marL="342900" indent="-342900" algn="just">
              <a:buFont typeface="Wingdings" pitchFamily="2" charset="2"/>
              <a:buChar char="v"/>
            </a:pPr>
            <a:r>
              <a:rPr lang="ta-IN" dirty="0" smtClean="0">
                <a:latin typeface="Times New Roman" pitchFamily="18" charset="0"/>
                <a:cs typeface="Times New Roman" pitchFamily="18" charset="0"/>
              </a:rPr>
              <a:t>T</a:t>
            </a:r>
            <a:r>
              <a:rPr lang="en-US" dirty="0" smtClean="0">
                <a:latin typeface="Times New Roman" pitchFamily="18" charset="0"/>
                <a:cs typeface="Times New Roman" pitchFamily="18" charset="0"/>
              </a:rPr>
              <a:t>he total time taken by the PLL to establish lock is called pull-in time. </a:t>
            </a:r>
            <a:endParaRPr lang="en-US" dirty="0">
              <a:latin typeface="Times New Roman" pitchFamily="18" charset="0"/>
              <a:cs typeface="Times New Roman" pitchFamily="18" charset="0"/>
            </a:endParaRPr>
          </a:p>
        </p:txBody>
      </p:sp>
      <p:sp>
        <p:nvSpPr>
          <p:cNvPr id="8" name="Rectangle 7"/>
          <p:cNvSpPr/>
          <p:nvPr/>
        </p:nvSpPr>
        <p:spPr>
          <a:xfrm>
            <a:off x="0" y="129540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r>
              <a:rPr lang="en-US" b="1" dirty="0" smtClean="0">
                <a:latin typeface="Times New Roman" pitchFamily="18" charset="0"/>
                <a:cs typeface="Times New Roman" pitchFamily="18" charset="0"/>
              </a:rPr>
              <a:t>Lock</a:t>
            </a:r>
            <a:r>
              <a:rPr lang="ta-IN" b="1" dirty="0" smtClean="0">
                <a:latin typeface="Times New Roman" pitchFamily="18" charset="0"/>
              </a:rPr>
              <a:t>-in </a:t>
            </a:r>
            <a:r>
              <a:rPr lang="en-US" b="1" dirty="0" smtClean="0">
                <a:latin typeface="Times New Roman" pitchFamily="18" charset="0"/>
                <a:cs typeface="Times New Roman" pitchFamily="18" charset="0"/>
              </a:rPr>
              <a:t>range</a:t>
            </a:r>
            <a:r>
              <a:rPr lang="ta-IN"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marL="342900" indent="-342900" algn="just">
              <a:buFont typeface="Wingdings" pitchFamily="2" charset="2"/>
              <a:buChar char="v"/>
            </a:pPr>
            <a:r>
              <a:rPr lang="en-US" dirty="0" smtClean="0">
                <a:latin typeface="Times New Roman" pitchFamily="18" charset="0"/>
                <a:cs typeface="Times New Roman" pitchFamily="18" charset="0"/>
              </a:rPr>
              <a:t>The range of frequencies over which PLL will track the input frequency signal and remains locked is referred as </a:t>
            </a:r>
            <a:r>
              <a:rPr lang="en-US" b="1" dirty="0" smtClean="0">
                <a:latin typeface="Times New Roman" pitchFamily="18" charset="0"/>
                <a:cs typeface="Times New Roman" pitchFamily="18" charset="0"/>
              </a:rPr>
              <a:t>PLL Lock range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174082" name="Picture 2"/>
          <p:cNvPicPr>
            <a:picLocks noChangeAspect="1" noChangeArrowheads="1"/>
          </p:cNvPicPr>
          <p:nvPr/>
        </p:nvPicPr>
        <p:blipFill>
          <a:blip r:embed="rId2" cstate="print"/>
          <a:srcRect/>
          <a:stretch>
            <a:fillRect/>
          </a:stretch>
        </p:blipFill>
        <p:spPr bwMode="auto">
          <a:xfrm>
            <a:off x="2133600" y="4092511"/>
            <a:ext cx="5391150" cy="2765489"/>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89667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Phase Detector</a:t>
            </a:r>
            <a:endParaRPr lang="en-US" b="1" dirty="0">
              <a:latin typeface="Times New Roman" pitchFamily="18" charset="0"/>
              <a:cs typeface="Times New Roman" pitchFamily="18" charset="0"/>
            </a:endParaRPr>
          </a:p>
        </p:txBody>
      </p:sp>
      <p:sp>
        <p:nvSpPr>
          <p:cNvPr id="7" name="Rectangle 6"/>
          <p:cNvSpPr/>
          <p:nvPr/>
        </p:nvSpPr>
        <p:spPr>
          <a:xfrm>
            <a:off x="0" y="1582341"/>
            <a:ext cx="9144000" cy="286232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This comparator circuit compares the input frequency and the VCO output frequency and produces a dc voltage that is proportional to the phase difference between the two frequencies. </a:t>
            </a:r>
          </a:p>
          <a:p>
            <a:pPr marL="342900" indent="-342900" algn="just">
              <a:buFont typeface="Wingdings" pitchFamily="2" charset="2"/>
              <a:buChar char="Ø"/>
            </a:pPr>
            <a:r>
              <a:rPr lang="en-US" dirty="0" smtClean="0">
                <a:latin typeface="Times New Roman" pitchFamily="18" charset="0"/>
                <a:cs typeface="Times New Roman" pitchFamily="18" charset="0"/>
              </a:rPr>
              <a:t>The phase detector used in PLL may be of </a:t>
            </a:r>
          </a:p>
          <a:p>
            <a:pPr marL="800100" lvl="1" indent="-342900" algn="just">
              <a:buFont typeface="+mj-lt"/>
              <a:buAutoNum type="arabicPeriod"/>
            </a:pPr>
            <a:r>
              <a:rPr lang="en-US" dirty="0" smtClean="0">
                <a:latin typeface="Times New Roman" pitchFamily="18" charset="0"/>
                <a:cs typeface="Times New Roman" pitchFamily="18" charset="0"/>
              </a:rPr>
              <a:t>Analog type.</a:t>
            </a:r>
          </a:p>
          <a:p>
            <a:pPr marL="800100" lvl="1" indent="-342900" algn="just">
              <a:buFont typeface="+mj-lt"/>
              <a:buAutoNum type="arabicPeriod"/>
            </a:pPr>
            <a:r>
              <a:rPr lang="en-US" dirty="0" smtClean="0">
                <a:latin typeface="Times New Roman" pitchFamily="18" charset="0"/>
                <a:cs typeface="Times New Roman" pitchFamily="18" charset="0"/>
              </a:rPr>
              <a:t>Digital type. </a:t>
            </a:r>
          </a:p>
          <a:p>
            <a:pPr marL="342900" indent="-342900" algn="just">
              <a:buFont typeface="Wingdings" pitchFamily="2" charset="2"/>
              <a:buChar char="Ø"/>
            </a:pPr>
            <a:r>
              <a:rPr lang="en-US" dirty="0" smtClean="0">
                <a:latin typeface="Times New Roman" pitchFamily="18" charset="0"/>
                <a:cs typeface="Times New Roman" pitchFamily="18" charset="0"/>
              </a:rPr>
              <a:t>Even though most of the monolithic PLL integrated circuits use analog phase detectors, the majority of discrete phase detectors are of the digital type. </a:t>
            </a:r>
          </a:p>
          <a:p>
            <a:pPr marL="342900" indent="-342900" algn="just">
              <a:buFont typeface="Wingdings" pitchFamily="2" charset="2"/>
              <a:buChar char="Ø"/>
            </a:pPr>
            <a:r>
              <a:rPr lang="en-US" dirty="0" smtClean="0">
                <a:latin typeface="Times New Roman" pitchFamily="18" charset="0"/>
                <a:cs typeface="Times New Roman" pitchFamily="18" charset="0"/>
              </a:rPr>
              <a:t>One of the most commonly used analog phase detector is the </a:t>
            </a:r>
            <a:r>
              <a:rPr lang="en-US" b="1" dirty="0" smtClean="0">
                <a:latin typeface="Times New Roman" pitchFamily="18" charset="0"/>
                <a:cs typeface="Times New Roman" pitchFamily="18" charset="0"/>
              </a:rPr>
              <a:t>double balanced </a:t>
            </a:r>
            <a:r>
              <a:rPr lang="en-US" dirty="0" smtClean="0">
                <a:latin typeface="Times New Roman" pitchFamily="18" charset="0"/>
                <a:cs typeface="Times New Roman" pitchFamily="18" charset="0"/>
              </a:rPr>
              <a:t>mixer circuit. Some of the common digital type phase detectors are XOR and SR FF.</a:t>
            </a:r>
            <a:endParaRPr lang="en-US" dirty="0">
              <a:latin typeface="Times New Roman" pitchFamily="18" charset="0"/>
              <a:cs typeface="Times New Roman" pitchFamily="18"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4694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endParaRPr lang="en-US" b="1" dirty="0">
              <a:latin typeface="Times New Roman" pitchFamily="18" charset="0"/>
              <a:cs typeface="Times New Roman" pitchFamily="18" charset="0"/>
            </a:endParaRPr>
          </a:p>
        </p:txBody>
      </p:sp>
      <p:pic>
        <p:nvPicPr>
          <p:cNvPr id="175106" name="Picture 2"/>
          <p:cNvPicPr>
            <a:picLocks noChangeAspect="1" noChangeArrowheads="1"/>
          </p:cNvPicPr>
          <p:nvPr/>
        </p:nvPicPr>
        <p:blipFill>
          <a:blip r:embed="rId2" cstate="print"/>
          <a:srcRect/>
          <a:stretch>
            <a:fillRect/>
          </a:stretch>
        </p:blipFill>
        <p:spPr bwMode="auto">
          <a:xfrm>
            <a:off x="2033588" y="2209800"/>
            <a:ext cx="5076825" cy="2438400"/>
          </a:xfrm>
          <a:prstGeom prst="rect">
            <a:avLst/>
          </a:prstGeom>
          <a:ln>
            <a:solidFill>
              <a:srgbClr val="0070C0"/>
            </a:solidFill>
          </a:ln>
          <a:effectLst>
            <a:outerShdw blurRad="292100" dist="139700" dir="2700000" algn="tl" rotWithShape="0">
              <a:srgbClr val="333333">
                <a:alpha val="65000"/>
              </a:srgbClr>
            </a:outerShdw>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rot="16200000">
            <a:off x="-3321334" y="3045185"/>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rot="16200000">
            <a:off x="0" y="2911462"/>
            <a:ext cx="264694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endParaRPr lang="en-US" b="1" dirty="0">
              <a:latin typeface="Times New Roman" pitchFamily="18" charset="0"/>
              <a:cs typeface="Times New Roman" pitchFamily="18" charset="0"/>
            </a:endParaRPr>
          </a:p>
        </p:txBody>
      </p:sp>
      <p:pic>
        <p:nvPicPr>
          <p:cNvPr id="176131" name="Picture 3"/>
          <p:cNvPicPr>
            <a:picLocks noChangeAspect="1" noChangeArrowheads="1"/>
          </p:cNvPicPr>
          <p:nvPr/>
        </p:nvPicPr>
        <p:blipFill>
          <a:blip r:embed="rId2" cstate="print"/>
          <a:srcRect/>
          <a:stretch>
            <a:fillRect/>
          </a:stretch>
        </p:blipFill>
        <p:spPr bwMode="auto">
          <a:xfrm>
            <a:off x="1844601" y="0"/>
            <a:ext cx="6689800" cy="6858000"/>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2" cstate="print"/>
          <a:srcRect/>
          <a:stretch>
            <a:fillRect/>
          </a:stretch>
        </p:blipFill>
        <p:spPr bwMode="auto">
          <a:xfrm>
            <a:off x="442913" y="2890838"/>
            <a:ext cx="8258175" cy="1076325"/>
          </a:xfrm>
          <a:prstGeom prst="rect">
            <a:avLst/>
          </a:prstGeom>
          <a:ln>
            <a:solidFill>
              <a:srgbClr val="00B050"/>
            </a:solid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264694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endParaRPr lang="en-US" b="1" dirty="0">
              <a:latin typeface="Times New Roman" pitchFamily="18" charset="0"/>
              <a:cs typeface="Times New Roman" pitchFamily="18"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77135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Analysis</a:t>
            </a:r>
            <a:endParaRPr lang="en-US" b="1" dirty="0">
              <a:latin typeface="Times New Roman" pitchFamily="18" charset="0"/>
              <a:cs typeface="Times New Roman" pitchFamily="18" charset="0"/>
            </a:endParaRPr>
          </a:p>
        </p:txBody>
      </p:sp>
      <p:grpSp>
        <p:nvGrpSpPr>
          <p:cNvPr id="8" name="Group 7"/>
          <p:cNvGrpSpPr/>
          <p:nvPr/>
        </p:nvGrpSpPr>
        <p:grpSpPr>
          <a:xfrm>
            <a:off x="526530" y="1447800"/>
            <a:ext cx="8420100" cy="4619625"/>
            <a:chOff x="526530" y="1447800"/>
            <a:chExt cx="8420100" cy="4619625"/>
          </a:xfrm>
        </p:grpSpPr>
        <p:pic>
          <p:nvPicPr>
            <p:cNvPr id="178178" name="Picture 2"/>
            <p:cNvPicPr>
              <a:picLocks noChangeAspect="1" noChangeArrowheads="1"/>
            </p:cNvPicPr>
            <p:nvPr/>
          </p:nvPicPr>
          <p:blipFill>
            <a:blip r:embed="rId2" cstate="print"/>
            <a:srcRect/>
            <a:stretch>
              <a:fillRect/>
            </a:stretch>
          </p:blipFill>
          <p:spPr bwMode="auto">
            <a:xfrm>
              <a:off x="533400" y="1447800"/>
              <a:ext cx="8353425" cy="1447800"/>
            </a:xfrm>
            <a:prstGeom prst="rect">
              <a:avLst/>
            </a:prstGeom>
            <a:noFill/>
            <a:ln w="9525">
              <a:noFill/>
              <a:miter lim="800000"/>
              <a:headEnd/>
              <a:tailEnd/>
            </a:ln>
          </p:spPr>
        </p:pic>
        <p:pic>
          <p:nvPicPr>
            <p:cNvPr id="178179" name="Picture 3"/>
            <p:cNvPicPr>
              <a:picLocks noChangeAspect="1" noChangeArrowheads="1"/>
            </p:cNvPicPr>
            <p:nvPr/>
          </p:nvPicPr>
          <p:blipFill>
            <a:blip r:embed="rId3" cstate="print"/>
            <a:srcRect/>
            <a:stretch>
              <a:fillRect/>
            </a:stretch>
          </p:blipFill>
          <p:spPr bwMode="auto">
            <a:xfrm>
              <a:off x="526530" y="3048000"/>
              <a:ext cx="8420100" cy="3019425"/>
            </a:xfrm>
            <a:prstGeom prst="rect">
              <a:avLst/>
            </a:prstGeom>
            <a:noFill/>
            <a:ln w="9525">
              <a:noFill/>
              <a:miter lim="800000"/>
              <a:headEnd/>
              <a:tailEnd/>
            </a:ln>
          </p:spPr>
        </p:pic>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2" cstate="print"/>
          <a:srcRect/>
          <a:stretch>
            <a:fillRect/>
          </a:stretch>
        </p:blipFill>
        <p:spPr bwMode="auto">
          <a:xfrm>
            <a:off x="414338" y="1524000"/>
            <a:ext cx="8315325" cy="2076450"/>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77135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Analysis</a:t>
            </a:r>
            <a:endParaRPr lang="en-US" b="1" dirty="0">
              <a:latin typeface="Times New Roman" pitchFamily="18" charset="0"/>
              <a:cs typeface="Times New Roman" pitchFamily="18" charset="0"/>
            </a:endParaRPr>
          </a:p>
        </p:txBody>
      </p:sp>
      <p:pic>
        <p:nvPicPr>
          <p:cNvPr id="179203" name="Picture 3"/>
          <p:cNvPicPr>
            <a:picLocks noChangeAspect="1" noChangeArrowheads="1"/>
          </p:cNvPicPr>
          <p:nvPr/>
        </p:nvPicPr>
        <p:blipFill>
          <a:blip r:embed="rId3" cstate="print"/>
          <a:srcRect/>
          <a:stretch>
            <a:fillRect/>
          </a:stretch>
        </p:blipFill>
        <p:spPr bwMode="auto">
          <a:xfrm>
            <a:off x="533400" y="4267200"/>
            <a:ext cx="8258175" cy="21717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2" cstate="print"/>
          <a:srcRect/>
          <a:stretch>
            <a:fillRect/>
          </a:stretch>
        </p:blipFill>
        <p:spPr bwMode="auto">
          <a:xfrm>
            <a:off x="2362201" y="838200"/>
            <a:ext cx="5205685" cy="6035040"/>
          </a:xfrm>
          <a:prstGeom prst="rect">
            <a:avLst/>
          </a:prstGeom>
          <a:noFill/>
          <a:ln w="9525">
            <a:noFill/>
            <a:miter lim="800000"/>
            <a:headEnd/>
            <a:tailEnd/>
          </a:ln>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8400" y="1371600"/>
            <a:ext cx="370101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b="1" dirty="0" smtClean="0">
                <a:latin typeface="Times New Roman" pitchFamily="18" charset="0"/>
                <a:cs typeface="Times New Roman" pitchFamily="18" charset="0"/>
              </a:rPr>
              <a:t>Comparator Voltage Level Detector</a:t>
            </a:r>
            <a:endParaRPr lang="en-US" b="1" dirty="0">
              <a:latin typeface="Times New Roman" pitchFamily="18" charset="0"/>
              <a:cs typeface="Times New Roman" pitchFamily="18" charset="0"/>
            </a:endParaRPr>
          </a:p>
        </p:txBody>
      </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0" y="836712"/>
            <a:ext cx="33717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Window Detector</a:t>
            </a:r>
          </a:p>
        </p:txBody>
      </p:sp>
      <p:pic>
        <p:nvPicPr>
          <p:cNvPr id="27650" name="Picture 2" descr="voltage level detector"/>
          <p:cNvPicPr>
            <a:picLocks noChangeAspect="1" noChangeArrowheads="1"/>
          </p:cNvPicPr>
          <p:nvPr/>
        </p:nvPicPr>
        <p:blipFill>
          <a:blip r:embed="rId2" cstate="print"/>
          <a:srcRect/>
          <a:stretch>
            <a:fillRect/>
          </a:stretch>
        </p:blipFill>
        <p:spPr bwMode="auto">
          <a:xfrm>
            <a:off x="2514600" y="1828799"/>
            <a:ext cx="4953000" cy="4976757"/>
          </a:xfrm>
          <a:prstGeom prst="rect">
            <a:avLst/>
          </a:prstGeom>
          <a:noFill/>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pic>
        <p:nvPicPr>
          <p:cNvPr id="181251" name="Picture 3"/>
          <p:cNvPicPr>
            <a:picLocks noChangeAspect="1" noChangeArrowheads="1"/>
          </p:cNvPicPr>
          <p:nvPr/>
        </p:nvPicPr>
        <p:blipFill>
          <a:blip r:embed="rId2" cstate="print"/>
          <a:srcRect/>
          <a:stretch>
            <a:fillRect/>
          </a:stretch>
        </p:blipFill>
        <p:spPr bwMode="auto">
          <a:xfrm>
            <a:off x="1547813" y="1419225"/>
            <a:ext cx="6048375" cy="5057775"/>
          </a:xfrm>
          <a:prstGeom prst="rect">
            <a:avLst/>
          </a:prstGeom>
          <a:noFill/>
          <a:ln w="9525">
            <a:noFill/>
            <a:miter lim="800000"/>
            <a:headEnd/>
            <a:tailEnd/>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81000" y="1371600"/>
            <a:ext cx="8524875" cy="4276725"/>
            <a:chOff x="381000" y="1371600"/>
            <a:chExt cx="8524875" cy="4276725"/>
          </a:xfrm>
        </p:grpSpPr>
        <p:pic>
          <p:nvPicPr>
            <p:cNvPr id="182277" name="Picture 5"/>
            <p:cNvPicPr>
              <a:picLocks noChangeAspect="1" noChangeArrowheads="1"/>
            </p:cNvPicPr>
            <p:nvPr/>
          </p:nvPicPr>
          <p:blipFill>
            <a:blip r:embed="rId2" cstate="print"/>
            <a:srcRect/>
            <a:stretch>
              <a:fillRect/>
            </a:stretch>
          </p:blipFill>
          <p:spPr bwMode="auto">
            <a:xfrm>
              <a:off x="381000" y="4038600"/>
              <a:ext cx="8524875" cy="1609725"/>
            </a:xfrm>
            <a:prstGeom prst="rect">
              <a:avLst/>
            </a:prstGeom>
            <a:noFill/>
            <a:ln w="9525">
              <a:noFill/>
              <a:miter lim="800000"/>
              <a:headEnd/>
              <a:tailEnd/>
            </a:ln>
          </p:spPr>
        </p:pic>
        <p:pic>
          <p:nvPicPr>
            <p:cNvPr id="182275" name="Picture 3"/>
            <p:cNvPicPr>
              <a:picLocks noChangeAspect="1" noChangeArrowheads="1"/>
            </p:cNvPicPr>
            <p:nvPr/>
          </p:nvPicPr>
          <p:blipFill>
            <a:blip r:embed="rId3" cstate="print"/>
            <a:srcRect/>
            <a:stretch>
              <a:fillRect/>
            </a:stretch>
          </p:blipFill>
          <p:spPr bwMode="auto">
            <a:xfrm>
              <a:off x="404813" y="1371600"/>
              <a:ext cx="8334375" cy="2762250"/>
            </a:xfrm>
            <a:prstGeom prst="rect">
              <a:avLst/>
            </a:prstGeom>
            <a:noFill/>
            <a:ln w="9525">
              <a:noFill/>
              <a:miter lim="800000"/>
              <a:headEnd/>
              <a:tailEnd/>
            </a:ln>
          </p:spPr>
        </p:pic>
      </p:gr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grpSp>
        <p:nvGrpSpPr>
          <p:cNvPr id="8" name="Group 7"/>
          <p:cNvGrpSpPr/>
          <p:nvPr/>
        </p:nvGrpSpPr>
        <p:grpSpPr>
          <a:xfrm>
            <a:off x="476250" y="1447800"/>
            <a:ext cx="8286750" cy="4886325"/>
            <a:chOff x="476250" y="1447800"/>
            <a:chExt cx="8286750" cy="4886325"/>
          </a:xfrm>
        </p:grpSpPr>
        <p:pic>
          <p:nvPicPr>
            <p:cNvPr id="183298" name="Picture 2"/>
            <p:cNvPicPr>
              <a:picLocks noChangeAspect="1" noChangeArrowheads="1"/>
            </p:cNvPicPr>
            <p:nvPr/>
          </p:nvPicPr>
          <p:blipFill>
            <a:blip r:embed="rId2" cstate="print"/>
            <a:srcRect/>
            <a:stretch>
              <a:fillRect/>
            </a:stretch>
          </p:blipFill>
          <p:spPr bwMode="auto">
            <a:xfrm>
              <a:off x="476250" y="1447800"/>
              <a:ext cx="8191500" cy="1695450"/>
            </a:xfrm>
            <a:prstGeom prst="rect">
              <a:avLst/>
            </a:prstGeom>
            <a:noFill/>
            <a:ln w="9525">
              <a:noFill/>
              <a:miter lim="800000"/>
              <a:headEnd/>
              <a:tailEnd/>
            </a:ln>
          </p:spPr>
        </p:pic>
        <p:pic>
          <p:nvPicPr>
            <p:cNvPr id="183299" name="Picture 3"/>
            <p:cNvPicPr>
              <a:picLocks noChangeAspect="1" noChangeArrowheads="1"/>
            </p:cNvPicPr>
            <p:nvPr/>
          </p:nvPicPr>
          <p:blipFill>
            <a:blip r:embed="rId3" cstate="print"/>
            <a:srcRect/>
            <a:stretch>
              <a:fillRect/>
            </a:stretch>
          </p:blipFill>
          <p:spPr bwMode="auto">
            <a:xfrm>
              <a:off x="3562350" y="3352800"/>
              <a:ext cx="5200650" cy="2981325"/>
            </a:xfrm>
            <a:prstGeom prst="rect">
              <a:avLst/>
            </a:prstGeom>
            <a:noFill/>
            <a:ln w="9525">
              <a:noFill/>
              <a:miter lim="800000"/>
              <a:headEnd/>
              <a:tailEnd/>
            </a:ln>
          </p:spPr>
        </p:pic>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pic>
        <p:nvPicPr>
          <p:cNvPr id="184322" name="Picture 2"/>
          <p:cNvPicPr>
            <a:picLocks noChangeAspect="1" noChangeArrowheads="1"/>
          </p:cNvPicPr>
          <p:nvPr/>
        </p:nvPicPr>
        <p:blipFill>
          <a:blip r:embed="rId2" cstate="print"/>
          <a:srcRect/>
          <a:stretch>
            <a:fillRect/>
          </a:stretch>
        </p:blipFill>
        <p:spPr bwMode="auto">
          <a:xfrm>
            <a:off x="862013" y="1514475"/>
            <a:ext cx="7419975" cy="4352925"/>
          </a:xfrm>
          <a:prstGeom prst="rect">
            <a:avLst/>
          </a:prstGeom>
          <a:ln>
            <a:solidFill>
              <a:srgbClr val="FF0000"/>
            </a:solidFill>
          </a:ln>
          <a:effectLst>
            <a:outerShdw blurRad="292100" dist="139700" dir="2700000" algn="tl" rotWithShape="0">
              <a:srgbClr val="333333">
                <a:alpha val="65000"/>
              </a:srgbClr>
            </a:outerShdw>
          </a:effectLst>
        </p:spPr>
      </p:pic>
      <p:pic>
        <p:nvPicPr>
          <p:cNvPr id="184323" name="Picture 3"/>
          <p:cNvPicPr>
            <a:picLocks noChangeAspect="1" noChangeArrowheads="1"/>
          </p:cNvPicPr>
          <p:nvPr/>
        </p:nvPicPr>
        <p:blipFill>
          <a:blip r:embed="rId3" cstate="print"/>
          <a:srcRect/>
          <a:stretch>
            <a:fillRect/>
          </a:stretch>
        </p:blipFill>
        <p:spPr bwMode="auto">
          <a:xfrm>
            <a:off x="909638" y="6362700"/>
            <a:ext cx="7324725" cy="342900"/>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6" name="Rectangle 5"/>
          <p:cNvSpPr/>
          <p:nvPr/>
        </p:nvSpPr>
        <p:spPr>
          <a:xfrm>
            <a:off x="304800" y="1295400"/>
            <a:ext cx="340990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.1 Exclusive OR Phase Detector</a:t>
            </a:r>
            <a:endParaRPr lang="en-US" dirty="0">
              <a:latin typeface="Times New Roman" pitchFamily="18" charset="0"/>
              <a:cs typeface="Times New Roman" pitchFamily="18" charset="0"/>
            </a:endParaRPr>
          </a:p>
        </p:txBody>
      </p:sp>
      <p:sp>
        <p:nvSpPr>
          <p:cNvPr id="8" name="Rectangle 7"/>
          <p:cNvSpPr/>
          <p:nvPr/>
        </p:nvSpPr>
        <p:spPr>
          <a:xfrm>
            <a:off x="0" y="5179874"/>
            <a:ext cx="9144000"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Both the frequencies are provided as an input to the EX OR phase detector. Obeying the EX-OR concept the output becomes HIGH only if either of the inputs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or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becomes HIGH. All other conditions will produce a </a:t>
            </a:r>
            <a:r>
              <a:rPr lang="en-US" b="1" dirty="0" smtClean="0">
                <a:latin typeface="Times New Roman" pitchFamily="18" charset="0"/>
                <a:cs typeface="Times New Roman" pitchFamily="18" charset="0"/>
              </a:rPr>
              <a:t>LOW output</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Let us consider a waveform where the input frequency leads the output frequency by θ degrees. That is,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has a phase difference of θ degrees. The dc output voltage of the comparator will be a function of the phase difference between its two inputs.</a:t>
            </a:r>
            <a:endParaRPr lang="en-US" dirty="0">
              <a:latin typeface="Times New Roman" pitchFamily="18" charset="0"/>
              <a:cs typeface="Times New Roman" pitchFamily="18" charset="0"/>
            </a:endParaRPr>
          </a:p>
        </p:txBody>
      </p:sp>
      <p:pic>
        <p:nvPicPr>
          <p:cNvPr id="165891" name="Picture 3"/>
          <p:cNvPicPr>
            <a:picLocks noChangeAspect="1" noChangeArrowheads="1"/>
          </p:cNvPicPr>
          <p:nvPr/>
        </p:nvPicPr>
        <p:blipFill>
          <a:blip r:embed="rId2" cstate="print"/>
          <a:srcRect t="4902" b="8824"/>
          <a:stretch>
            <a:fillRect/>
          </a:stretch>
        </p:blipFill>
        <p:spPr bwMode="auto">
          <a:xfrm>
            <a:off x="1281113" y="1706380"/>
            <a:ext cx="6581775" cy="335280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cstate="print"/>
          <a:srcRect/>
          <a:stretch>
            <a:fillRect/>
          </a:stretch>
        </p:blipFill>
        <p:spPr bwMode="auto">
          <a:xfrm>
            <a:off x="1214438" y="1990725"/>
            <a:ext cx="6715125" cy="3495675"/>
          </a:xfrm>
          <a:prstGeom prst="rect">
            <a:avLst/>
          </a:prstGeom>
          <a:ln>
            <a:solidFill>
              <a:srgbClr val="00B050"/>
            </a:solid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7" name="Rectangle 6"/>
          <p:cNvSpPr/>
          <p:nvPr/>
        </p:nvSpPr>
        <p:spPr>
          <a:xfrm>
            <a:off x="304800" y="1295400"/>
            <a:ext cx="352532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.1 Exclusive OR Phase Detector</a:t>
            </a:r>
            <a:endParaRPr lang="en-US" dirty="0">
              <a:latin typeface="Times New Roman" pitchFamily="18" charset="0"/>
              <a:cs typeface="Times New Roman" pitchFamily="18"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12467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figure shows the graph of DC output voltage as a function of the phase difference between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The output DC voltage is maximum when the phase detector is 180°.This type of phase detector is used when both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are square waves.</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7" name="Rectangle 6"/>
          <p:cNvSpPr/>
          <p:nvPr/>
        </p:nvSpPr>
        <p:spPr>
          <a:xfrm>
            <a:off x="304800" y="1295400"/>
            <a:ext cx="340990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.1 Exclusive OR Phase Detector</a:t>
            </a:r>
            <a:endParaRPr lang="en-US" dirty="0">
              <a:latin typeface="Times New Roman" pitchFamily="18" charset="0"/>
              <a:cs typeface="Times New Roman" pitchFamily="18" charset="0"/>
            </a:endParaRPr>
          </a:p>
        </p:txBody>
      </p:sp>
      <p:pic>
        <p:nvPicPr>
          <p:cNvPr id="169987" name="Picture 3"/>
          <p:cNvPicPr>
            <a:picLocks noChangeAspect="1" noChangeArrowheads="1"/>
          </p:cNvPicPr>
          <p:nvPr/>
        </p:nvPicPr>
        <p:blipFill>
          <a:blip r:embed="rId2" cstate="print"/>
          <a:srcRect/>
          <a:stretch>
            <a:fillRect/>
          </a:stretch>
        </p:blipFill>
        <p:spPr bwMode="auto">
          <a:xfrm>
            <a:off x="1547813" y="3505200"/>
            <a:ext cx="6048375" cy="3114675"/>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6" name="Rectangle 5"/>
          <p:cNvSpPr/>
          <p:nvPr/>
        </p:nvSpPr>
        <p:spPr>
          <a:xfrm>
            <a:off x="228600" y="1371600"/>
            <a:ext cx="3589637"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.2 Edge Triggered Phase Detector</a:t>
            </a:r>
            <a:endParaRPr lang="en-US" dirty="0">
              <a:latin typeface="Times New Roman" pitchFamily="18" charset="0"/>
              <a:cs typeface="Times New Roman" pitchFamily="18" charset="0"/>
            </a:endParaRPr>
          </a:p>
        </p:txBody>
      </p:sp>
      <p:sp>
        <p:nvSpPr>
          <p:cNvPr id="7" name="Rectangle 6"/>
          <p:cNvSpPr/>
          <p:nvPr/>
        </p:nvSpPr>
        <p:spPr>
          <a:xfrm>
            <a:off x="0" y="1834277"/>
            <a:ext cx="91440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Edge triggered phase detector is used when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are pulse waveforms with less than 50% duty cycles. The figure of such a phase detector using an R-S Flip Flop is shown below. </a:t>
            </a:r>
          </a:p>
          <a:p>
            <a:pPr marL="342900" indent="-342900" algn="just">
              <a:buFont typeface="Wingdings" pitchFamily="2" charset="2"/>
              <a:buChar char="Ø"/>
            </a:pPr>
            <a:r>
              <a:rPr lang="en-US" dirty="0" smtClean="0">
                <a:latin typeface="Times New Roman" pitchFamily="18" charset="0"/>
                <a:cs typeface="Times New Roman" pitchFamily="18" charset="0"/>
              </a:rPr>
              <a:t>Two NOR Gate (CD4001) are cross-coupled to form an R-S Flip Flop. The output of the phase detector changes it’s logic state by triggering of the R-S Flip Flop. That is, the output of the phase detector changes its logic state on the positive edge of the input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The advantage of such a detector can be understood from the graph below. It is clear that the DC output voltage is linear over 360°.</a:t>
            </a:r>
            <a:endParaRPr lang="en-US" dirty="0">
              <a:latin typeface="Times New Roman" pitchFamily="18" charset="0"/>
              <a:cs typeface="Times New Roman" pitchFamily="18" charset="0"/>
            </a:endParaRPr>
          </a:p>
        </p:txBody>
      </p:sp>
      <p:pic>
        <p:nvPicPr>
          <p:cNvPr id="173058" name="Picture 2" descr="Edge Trigger Phase Detector"/>
          <p:cNvPicPr>
            <a:picLocks noChangeAspect="1" noChangeArrowheads="1"/>
          </p:cNvPicPr>
          <p:nvPr/>
        </p:nvPicPr>
        <p:blipFill>
          <a:blip r:embed="rId2" cstate="print"/>
          <a:srcRect/>
          <a:stretch>
            <a:fillRect/>
          </a:stretch>
        </p:blipFill>
        <p:spPr bwMode="auto">
          <a:xfrm>
            <a:off x="3124200" y="4038600"/>
            <a:ext cx="2133600" cy="1676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6" name="Rectangle 5"/>
          <p:cNvSpPr/>
          <p:nvPr/>
        </p:nvSpPr>
        <p:spPr>
          <a:xfrm>
            <a:off x="228600" y="1371600"/>
            <a:ext cx="3589637"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.2 Edge Triggered Phase Detector</a:t>
            </a:r>
            <a:endParaRPr lang="en-US" dirty="0">
              <a:latin typeface="Times New Roman" pitchFamily="18" charset="0"/>
              <a:cs typeface="Times New Roman" pitchFamily="18" charset="0"/>
            </a:endParaRPr>
          </a:p>
        </p:txBody>
      </p:sp>
      <p:pic>
        <p:nvPicPr>
          <p:cNvPr id="186370" name="Picture 2"/>
          <p:cNvPicPr>
            <a:picLocks noChangeAspect="1" noChangeArrowheads="1"/>
          </p:cNvPicPr>
          <p:nvPr/>
        </p:nvPicPr>
        <p:blipFill>
          <a:blip r:embed="rId2" cstate="print"/>
          <a:srcRect/>
          <a:stretch>
            <a:fillRect/>
          </a:stretch>
        </p:blipFill>
        <p:spPr bwMode="auto">
          <a:xfrm>
            <a:off x="0" y="1905000"/>
            <a:ext cx="4124325" cy="3057525"/>
          </a:xfrm>
          <a:prstGeom prst="rect">
            <a:avLst/>
          </a:prstGeom>
          <a:ln>
            <a:solidFill>
              <a:srgbClr val="00B050"/>
            </a:solidFill>
          </a:ln>
          <a:effectLst>
            <a:outerShdw blurRad="292100" dist="139700" dir="2700000" algn="tl" rotWithShape="0">
              <a:srgbClr val="333333">
                <a:alpha val="65000"/>
              </a:srgbClr>
            </a:outerShdw>
          </a:effectLst>
        </p:spPr>
      </p:pic>
      <p:pic>
        <p:nvPicPr>
          <p:cNvPr id="186371" name="Picture 3"/>
          <p:cNvPicPr>
            <a:picLocks noChangeAspect="1" noChangeArrowheads="1"/>
          </p:cNvPicPr>
          <p:nvPr/>
        </p:nvPicPr>
        <p:blipFill>
          <a:blip r:embed="rId3" cstate="print"/>
          <a:srcRect/>
          <a:stretch>
            <a:fillRect/>
          </a:stretch>
        </p:blipFill>
        <p:spPr bwMode="auto">
          <a:xfrm>
            <a:off x="4191000" y="4038600"/>
            <a:ext cx="4953000" cy="2600325"/>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
        <p:nvSpPr>
          <p:cNvPr id="6" name="Rectangle 5"/>
          <p:cNvSpPr/>
          <p:nvPr/>
        </p:nvSpPr>
        <p:spPr>
          <a:xfrm>
            <a:off x="0" y="1923871"/>
            <a:ext cx="9144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controlled oscillator</a:t>
            </a:r>
            <a:r>
              <a:rPr lang="en-US" dirty="0" smtClean="0">
                <a:latin typeface="Times New Roman" pitchFamily="18" charset="0"/>
                <a:cs typeface="Times New Roman" pitchFamily="18" charset="0"/>
              </a:rPr>
              <a:t> is an </a:t>
            </a:r>
            <a:r>
              <a:rPr lang="en-US" b="1" dirty="0" smtClean="0">
                <a:latin typeface="Times New Roman" pitchFamily="18" charset="0"/>
                <a:cs typeface="Times New Roman" pitchFamily="18" charset="0"/>
              </a:rPr>
              <a:t>oscillator</a:t>
            </a:r>
            <a:r>
              <a:rPr lang="en-US" dirty="0" smtClean="0">
                <a:latin typeface="Times New Roman" pitchFamily="18" charset="0"/>
                <a:cs typeface="Times New Roman" pitchFamily="18" charset="0"/>
              </a:rPr>
              <a:t> with an output signal whose output can be varied over a range, which is </a:t>
            </a:r>
            <a:r>
              <a:rPr lang="en-US" b="1" dirty="0" smtClean="0">
                <a:latin typeface="Times New Roman" pitchFamily="18" charset="0"/>
                <a:cs typeface="Times New Roman" pitchFamily="18" charset="0"/>
              </a:rPr>
              <a:t>controlled</a:t>
            </a:r>
            <a:r>
              <a:rPr lang="en-US" dirty="0" smtClean="0">
                <a:latin typeface="Times New Roman" pitchFamily="18" charset="0"/>
                <a:cs typeface="Times New Roman" pitchFamily="18" charset="0"/>
              </a:rPr>
              <a:t> by the input DC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 It is an </a:t>
            </a:r>
            <a:r>
              <a:rPr lang="en-US" b="1" dirty="0" smtClean="0">
                <a:latin typeface="Times New Roman" pitchFamily="18" charset="0"/>
                <a:cs typeface="Times New Roman" pitchFamily="18" charset="0"/>
              </a:rPr>
              <a:t>oscillator</a:t>
            </a:r>
            <a:r>
              <a:rPr lang="en-US" dirty="0" smtClean="0">
                <a:latin typeface="Times New Roman" pitchFamily="18" charset="0"/>
                <a:cs typeface="Times New Roman" pitchFamily="18" charset="0"/>
              </a:rPr>
              <a:t> whose output frequency is directly related to the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 at its input. The </a:t>
            </a:r>
            <a:r>
              <a:rPr lang="en-US" b="1" dirty="0" smtClean="0">
                <a:latin typeface="Times New Roman" pitchFamily="18" charset="0"/>
                <a:cs typeface="Times New Roman" pitchFamily="18" charset="0"/>
              </a:rPr>
              <a:t>oscillation</a:t>
            </a:r>
            <a:r>
              <a:rPr lang="en-US" dirty="0" smtClean="0">
                <a:latin typeface="Times New Roman" pitchFamily="18" charset="0"/>
                <a:cs typeface="Times New Roman" pitchFamily="18" charset="0"/>
              </a:rPr>
              <a:t> frequency varies from few hertz to hundreds of GHz.</a:t>
            </a:r>
            <a:endParaRPr lang="en-US" dirty="0">
              <a:latin typeface="Times New Roman" pitchFamily="18" charset="0"/>
              <a:cs typeface="Times New Roman" pitchFamily="18" charset="0"/>
            </a:endParaRPr>
          </a:p>
        </p:txBody>
      </p:sp>
      <p:sp>
        <p:nvSpPr>
          <p:cNvPr id="7" name="Rectangle 6"/>
          <p:cNvSpPr/>
          <p:nvPr/>
        </p:nvSpPr>
        <p:spPr>
          <a:xfrm>
            <a:off x="0" y="3556337"/>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It is an electronic circuit that is used to lock the output frequency of the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controlled oscillator</a:t>
            </a:r>
            <a:r>
              <a:rPr lang="en-US" dirty="0" smtClean="0">
                <a:latin typeface="Times New Roman" pitchFamily="18" charset="0"/>
                <a:cs typeface="Times New Roman" pitchFamily="18" charset="0"/>
              </a:rPr>
              <a:t> with the desired input frequency by constantly comparing the phase of the input frequency with that of the output frequency of the </a:t>
            </a:r>
            <a:r>
              <a:rPr lang="en-US" b="1" dirty="0" smtClean="0">
                <a:latin typeface="Times New Roman" pitchFamily="18" charset="0"/>
                <a:cs typeface="Times New Roman" pitchFamily="18" charset="0"/>
              </a:rPr>
              <a:t>VCO</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PLL</a:t>
            </a:r>
            <a:r>
              <a:rPr lang="en-US" dirty="0" smtClean="0">
                <a:latin typeface="Times New Roman" pitchFamily="18" charset="0"/>
                <a:cs typeface="Times New Roman" pitchFamily="18" charset="0"/>
              </a:rPr>
              <a:t> is used to generate a signal, modulate, or demodulate it.</a:t>
            </a:r>
            <a:endParaRPr lang="en-US"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405367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Time Marker Generator</a:t>
            </a:r>
          </a:p>
        </p:txBody>
      </p:sp>
      <p:pic>
        <p:nvPicPr>
          <p:cNvPr id="29698" name="Picture 2" descr="Zero-Crossing Detector Using Timing Marker Generator"/>
          <p:cNvPicPr>
            <a:picLocks noChangeAspect="1" noChangeArrowheads="1"/>
          </p:cNvPicPr>
          <p:nvPr/>
        </p:nvPicPr>
        <p:blipFill>
          <a:blip r:embed="rId2" cstate="print"/>
          <a:srcRect t="5333" b="18667"/>
          <a:stretch>
            <a:fillRect/>
          </a:stretch>
        </p:blipFill>
        <p:spPr bwMode="auto">
          <a:xfrm>
            <a:off x="685800" y="1447800"/>
            <a:ext cx="7620000"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633537" y="1948013"/>
            <a:ext cx="6062663" cy="3157387"/>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76200" y="1343025"/>
            <a:ext cx="8991600" cy="508979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828800" y="1153505"/>
            <a:ext cx="5105399" cy="539969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1905000" y="1400175"/>
            <a:ext cx="5462587" cy="5252962"/>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cstate="print"/>
          <a:srcRect/>
          <a:stretch>
            <a:fillRect/>
          </a:stretch>
        </p:blipFill>
        <p:spPr bwMode="auto">
          <a:xfrm>
            <a:off x="338138" y="1624013"/>
            <a:ext cx="8467725" cy="3609975"/>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400050" y="1447800"/>
            <a:ext cx="8343900" cy="4953000"/>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42913" y="1295400"/>
            <a:ext cx="8258175" cy="124777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866775" y="6276975"/>
            <a:ext cx="8277225" cy="581025"/>
          </a:xfrm>
          <a:prstGeom prst="rect">
            <a:avLst/>
          </a:prstGeom>
          <a:noFill/>
          <a:ln w="9525">
            <a:solidFill>
              <a:srgbClr val="FF0000"/>
            </a:solid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1219200" y="2990850"/>
            <a:ext cx="7117039" cy="1276350"/>
          </a:xfrm>
          <a:prstGeom prst="rect">
            <a:avLst/>
          </a:prstGeom>
          <a:ln>
            <a:noFill/>
          </a:ln>
          <a:effectLst>
            <a:outerShdw blurRad="292100" dist="139700" dir="2700000" algn="tl" rotWithShape="0">
              <a:srgbClr val="333333">
                <a:alpha val="65000"/>
              </a:srgbClr>
            </a:outerShdw>
          </a:effectLst>
        </p:spPr>
      </p:pic>
      <p:sp>
        <p:nvSpPr>
          <p:cNvPr id="7"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8" name="Rectangle 7"/>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577850" y="762000"/>
            <a:ext cx="8128000" cy="6096000"/>
          </a:xfrm>
          <a:prstGeom prst="rect">
            <a:avLst/>
          </a:prstGeom>
          <a:noFill/>
          <a:ln w="9525">
            <a:noFill/>
            <a:miter lim="800000"/>
            <a:headEnd/>
            <a:tailEnd/>
          </a:ln>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pic>
        <p:nvPicPr>
          <p:cNvPr id="7170" name="Picture 2"/>
          <p:cNvPicPr>
            <a:picLocks noChangeAspect="1" noChangeArrowheads="1"/>
          </p:cNvPicPr>
          <p:nvPr/>
        </p:nvPicPr>
        <p:blipFill>
          <a:blip r:embed="rId2" cstate="print"/>
          <a:srcRect/>
          <a:stretch>
            <a:fillRect/>
          </a:stretch>
        </p:blipFill>
        <p:spPr bwMode="auto">
          <a:xfrm>
            <a:off x="171450" y="1905000"/>
            <a:ext cx="8801100" cy="1828800"/>
          </a:xfrm>
          <a:prstGeom prst="rect">
            <a:avLst/>
          </a:prstGeom>
          <a:noFill/>
          <a:ln w="9525">
            <a:solidFill>
              <a:srgbClr val="FF0000"/>
            </a:solidFill>
            <a:miter lim="800000"/>
            <a:headEnd/>
            <a:tailEnd/>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95438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4. Low Pass Filter</a:t>
            </a:r>
            <a:endParaRPr lang="en-US" b="1" dirty="0">
              <a:latin typeface="Times New Roman" pitchFamily="18" charset="0"/>
              <a:cs typeface="Times New Roman" pitchFamily="18" charset="0"/>
            </a:endParaRPr>
          </a:p>
        </p:txBody>
      </p:sp>
      <p:pic>
        <p:nvPicPr>
          <p:cNvPr id="8195" name="Picture 3"/>
          <p:cNvPicPr>
            <a:picLocks noChangeAspect="1" noChangeArrowheads="1"/>
          </p:cNvPicPr>
          <p:nvPr/>
        </p:nvPicPr>
        <p:blipFill>
          <a:blip r:embed="rId2" cstate="print"/>
          <a:srcRect/>
          <a:stretch>
            <a:fillRect/>
          </a:stretch>
        </p:blipFill>
        <p:spPr bwMode="auto">
          <a:xfrm>
            <a:off x="385763" y="1447800"/>
            <a:ext cx="8372475" cy="522922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Time Marker Generator Waveform"/>
          <p:cNvPicPr>
            <a:picLocks noChangeAspect="1" noChangeArrowheads="1"/>
          </p:cNvPicPr>
          <p:nvPr/>
        </p:nvPicPr>
        <p:blipFill>
          <a:blip r:embed="rId2" cstate="print"/>
          <a:srcRect b="6667"/>
          <a:stretch>
            <a:fillRect/>
          </a:stretch>
        </p:blipFill>
        <p:spPr bwMode="auto">
          <a:xfrm>
            <a:off x="2514600" y="1069328"/>
            <a:ext cx="4419600" cy="5864872"/>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405367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Time Marker Generator</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419225" y="1233488"/>
            <a:ext cx="6305550" cy="439102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44783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Pin Diagram</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67866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Block Diagram</a:t>
            </a:r>
          </a:p>
        </p:txBody>
      </p:sp>
      <p:pic>
        <p:nvPicPr>
          <p:cNvPr id="2050" name="Picture 2"/>
          <p:cNvPicPr>
            <a:picLocks noChangeAspect="1" noChangeArrowheads="1"/>
          </p:cNvPicPr>
          <p:nvPr/>
        </p:nvPicPr>
        <p:blipFill>
          <a:blip r:embed="rId2" cstate="print"/>
          <a:srcRect/>
          <a:stretch>
            <a:fillRect/>
          </a:stretch>
        </p:blipFill>
        <p:spPr bwMode="auto">
          <a:xfrm>
            <a:off x="0" y="1371600"/>
            <a:ext cx="9153525" cy="5486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pic>
        <p:nvPicPr>
          <p:cNvPr id="3074" name="Picture 2"/>
          <p:cNvPicPr>
            <a:picLocks noChangeAspect="1" noChangeArrowheads="1"/>
          </p:cNvPicPr>
          <p:nvPr/>
        </p:nvPicPr>
        <p:blipFill>
          <a:blip r:embed="rId2" cstate="print"/>
          <a:srcRect/>
          <a:stretch>
            <a:fillRect/>
          </a:stretch>
        </p:blipFill>
        <p:spPr bwMode="auto">
          <a:xfrm>
            <a:off x="3086100" y="1238250"/>
            <a:ext cx="2971800" cy="7429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857625" y="2209800"/>
            <a:ext cx="1428750" cy="3810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04813" y="2976563"/>
            <a:ext cx="8334375" cy="904875"/>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1828800" y="4033537"/>
            <a:ext cx="5524500" cy="2824463"/>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0" y="838200"/>
            <a:ext cx="196945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Other Parameters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4098" name="Picture 2"/>
          <p:cNvPicPr>
            <a:picLocks noChangeAspect="1" noChangeArrowheads="1"/>
          </p:cNvPicPr>
          <p:nvPr/>
        </p:nvPicPr>
        <p:blipFill>
          <a:blip r:embed="rId2" cstate="print"/>
          <a:srcRect/>
          <a:stretch>
            <a:fillRect/>
          </a:stretch>
        </p:blipFill>
        <p:spPr bwMode="auto">
          <a:xfrm>
            <a:off x="409575" y="1371600"/>
            <a:ext cx="8324850" cy="2286000"/>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414338" y="3657600"/>
            <a:ext cx="8315325" cy="3143250"/>
          </a:xfrm>
          <a:prstGeom prst="rect">
            <a:avLst/>
          </a:prstGeom>
          <a:noFill/>
          <a:ln w="9525">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5122" name="Picture 2"/>
          <p:cNvPicPr>
            <a:picLocks noChangeAspect="1" noChangeArrowheads="1"/>
          </p:cNvPicPr>
          <p:nvPr/>
        </p:nvPicPr>
        <p:blipFill>
          <a:blip r:embed="rId2" cstate="print"/>
          <a:srcRect/>
          <a:stretch>
            <a:fillRect/>
          </a:stretch>
        </p:blipFill>
        <p:spPr bwMode="auto">
          <a:xfrm>
            <a:off x="414338" y="1733550"/>
            <a:ext cx="8315325" cy="33909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6146" name="Picture 2"/>
          <p:cNvPicPr>
            <a:picLocks noChangeAspect="1" noChangeArrowheads="1"/>
          </p:cNvPicPr>
          <p:nvPr/>
        </p:nvPicPr>
        <p:blipFill>
          <a:blip r:embed="rId2" cstate="print"/>
          <a:srcRect/>
          <a:stretch>
            <a:fillRect/>
          </a:stretch>
        </p:blipFill>
        <p:spPr bwMode="auto">
          <a:xfrm>
            <a:off x="428625" y="2024063"/>
            <a:ext cx="8286750" cy="28098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7170" name="Picture 2"/>
          <p:cNvPicPr>
            <a:picLocks noChangeAspect="1" noChangeArrowheads="1"/>
          </p:cNvPicPr>
          <p:nvPr/>
        </p:nvPicPr>
        <p:blipFill>
          <a:blip r:embed="rId2" cstate="print"/>
          <a:srcRect/>
          <a:stretch>
            <a:fillRect/>
          </a:stretch>
        </p:blipFill>
        <p:spPr bwMode="auto">
          <a:xfrm>
            <a:off x="419100" y="1423988"/>
            <a:ext cx="8305800" cy="40100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8194" name="Picture 2"/>
          <p:cNvPicPr>
            <a:picLocks noChangeAspect="1" noChangeArrowheads="1"/>
          </p:cNvPicPr>
          <p:nvPr/>
        </p:nvPicPr>
        <p:blipFill>
          <a:blip r:embed="rId2" cstate="print"/>
          <a:srcRect/>
          <a:stretch>
            <a:fillRect/>
          </a:stretch>
        </p:blipFill>
        <p:spPr bwMode="auto">
          <a:xfrm>
            <a:off x="419100" y="1343025"/>
            <a:ext cx="8305800" cy="41719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9219" name="Picture 3"/>
          <p:cNvPicPr>
            <a:picLocks noChangeAspect="1" noChangeArrowheads="1"/>
          </p:cNvPicPr>
          <p:nvPr/>
        </p:nvPicPr>
        <p:blipFill>
          <a:blip r:embed="rId2" cstate="print"/>
          <a:srcRect/>
          <a:stretch>
            <a:fillRect/>
          </a:stretch>
        </p:blipFill>
        <p:spPr bwMode="auto">
          <a:xfrm>
            <a:off x="438150" y="1838325"/>
            <a:ext cx="8267700" cy="31813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6" name="Picture 2"/>
          <p:cNvPicPr>
            <a:picLocks noChangeAspect="1" noChangeArrowheads="1"/>
          </p:cNvPicPr>
          <p:nvPr/>
        </p:nvPicPr>
        <p:blipFill>
          <a:blip r:embed="rId2" cstate="print"/>
          <a:srcRect/>
          <a:stretch>
            <a:fillRect/>
          </a:stretch>
        </p:blipFill>
        <p:spPr bwMode="auto">
          <a:xfrm>
            <a:off x="461963" y="1476375"/>
            <a:ext cx="8220075" cy="46196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451085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Phase meter / Phase Detector</a:t>
            </a:r>
          </a:p>
        </p:txBody>
      </p:sp>
      <p:sp>
        <p:nvSpPr>
          <p:cNvPr id="6" name="Rectangle 5"/>
          <p:cNvSpPr/>
          <p:nvPr/>
        </p:nvSpPr>
        <p:spPr>
          <a:xfrm>
            <a:off x="457200" y="1720840"/>
            <a:ext cx="8382000" cy="378565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465138" indent="-465138" algn="just">
              <a:buFont typeface="Wingdings" pitchFamily="2" charset="2"/>
              <a:buChar char="Ø"/>
            </a:pPr>
            <a:r>
              <a:rPr lang="en-US" sz="2400" dirty="0" smtClean="0">
                <a:latin typeface="Times New Roman" pitchFamily="18" charset="0"/>
                <a:cs typeface="Times New Roman" pitchFamily="18" charset="0"/>
              </a:rPr>
              <a:t>A zero-crossing detector can be used for the measurement of phase angle between two voltages. </a:t>
            </a:r>
          </a:p>
          <a:p>
            <a:pPr marL="465138" indent="-465138" algn="just">
              <a:buFont typeface="Wingdings" pitchFamily="2" charset="2"/>
              <a:buChar char="Ø"/>
            </a:pPr>
            <a:r>
              <a:rPr lang="en-US" sz="2400" dirty="0" smtClean="0">
                <a:latin typeface="Times New Roman" pitchFamily="18" charset="0"/>
                <a:cs typeface="Times New Roman" pitchFamily="18" charset="0"/>
              </a:rPr>
              <a:t>The working will be the same as explained in the Time Marker circuit. </a:t>
            </a:r>
          </a:p>
          <a:p>
            <a:pPr marL="465138" indent="-465138" algn="just">
              <a:buFont typeface="Wingdings" pitchFamily="2" charset="2"/>
              <a:buChar char="Ø"/>
            </a:pPr>
            <a:r>
              <a:rPr lang="en-US" sz="2400" dirty="0" smtClean="0">
                <a:latin typeface="Times New Roman" pitchFamily="18" charset="0"/>
                <a:cs typeface="Times New Roman" pitchFamily="18" charset="0"/>
              </a:rPr>
              <a:t>A train of pulses in the positive and negative cycles are obtained and the time interval between the pulse of sine wave voltage and that of second sine wave voltage is measured. </a:t>
            </a:r>
          </a:p>
          <a:p>
            <a:pPr marL="465138" indent="-465138" algn="just">
              <a:buFont typeface="Wingdings" pitchFamily="2" charset="2"/>
              <a:buChar char="Ø"/>
            </a:pPr>
            <a:r>
              <a:rPr lang="en-US" sz="2400" dirty="0" smtClean="0">
                <a:latin typeface="Times New Roman" pitchFamily="18" charset="0"/>
                <a:cs typeface="Times New Roman" pitchFamily="18" charset="0"/>
              </a:rPr>
              <a:t>This interval of time is proportional to the phase difference between the two input sine wave voltages. The range of use of </a:t>
            </a:r>
            <a:r>
              <a:rPr lang="en-US" sz="2400" dirty="0" err="1" smtClean="0">
                <a:latin typeface="Times New Roman" pitchFamily="18" charset="0"/>
                <a:cs typeface="Times New Roman" pitchFamily="18" charset="0"/>
              </a:rPr>
              <a:t>phasemeter</a:t>
            </a:r>
            <a:r>
              <a:rPr lang="en-US" sz="2400" dirty="0" smtClean="0">
                <a:latin typeface="Times New Roman" pitchFamily="18" charset="0"/>
                <a:cs typeface="Times New Roman" pitchFamily="18" charset="0"/>
              </a:rPr>
              <a:t> for measurement is 0° to 360°.</a:t>
            </a:r>
            <a:endParaRPr lang="en-US" sz="2400" dirty="0">
              <a:latin typeface="Times New Roman" pitchFamily="18" charset="0"/>
              <a:cs typeface="Times New Roman" pitchFamily="18"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10243" name="Picture 3"/>
          <p:cNvPicPr>
            <a:picLocks noChangeAspect="1" noChangeArrowheads="1"/>
          </p:cNvPicPr>
          <p:nvPr/>
        </p:nvPicPr>
        <p:blipFill>
          <a:blip r:embed="rId2" cstate="print"/>
          <a:srcRect/>
          <a:stretch>
            <a:fillRect/>
          </a:stretch>
        </p:blipFill>
        <p:spPr bwMode="auto">
          <a:xfrm>
            <a:off x="366713" y="2328863"/>
            <a:ext cx="8410575" cy="22002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371475" y="1495425"/>
            <a:ext cx="8401050" cy="437197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85800" y="1419225"/>
            <a:ext cx="7772400" cy="444817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9096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a:t>
            </a:r>
            <a:endParaRPr lang="en-US" b="1" dirty="0" smtClean="0">
              <a:latin typeface="Times New Roman" pitchFamily="18" charset="0"/>
              <a:cs typeface="Times New Roman" pitchFamily="18" charset="0"/>
            </a:endParaRPr>
          </a:p>
        </p:txBody>
      </p:sp>
      <p:sp>
        <p:nvSpPr>
          <p:cNvPr id="6" name="TextBox 5"/>
          <p:cNvSpPr txBox="1"/>
          <p:nvPr/>
        </p:nvSpPr>
        <p:spPr>
          <a:xfrm>
            <a:off x="1295400" y="1905000"/>
            <a:ext cx="5159618" cy="1938992"/>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marL="457200" indent="-457200">
              <a:buFont typeface="+mj-lt"/>
              <a:buAutoNum type="arabicPeriod"/>
            </a:pPr>
            <a:r>
              <a:rPr lang="en-US" sz="2400" b="1" dirty="0" smtClean="0">
                <a:latin typeface="Times New Roman" pitchFamily="18" charset="0"/>
                <a:cs typeface="Times New Roman" pitchFamily="18" charset="0"/>
              </a:rPr>
              <a:t>Frequency Multiplication/Division</a:t>
            </a:r>
          </a:p>
          <a:p>
            <a:pPr marL="457200" indent="-457200">
              <a:buFont typeface="+mj-lt"/>
              <a:buAutoNum type="arabicPeriod"/>
            </a:pPr>
            <a:r>
              <a:rPr lang="en-US" sz="2400" b="1" dirty="0" smtClean="0">
                <a:latin typeface="Times New Roman" pitchFamily="18" charset="0"/>
                <a:cs typeface="Times New Roman" pitchFamily="18" charset="0"/>
              </a:rPr>
              <a:t>Frequency Translation</a:t>
            </a:r>
          </a:p>
          <a:p>
            <a:pPr marL="457200" indent="-457200">
              <a:buFont typeface="+mj-lt"/>
              <a:buAutoNum type="arabicPeriod"/>
            </a:pPr>
            <a:r>
              <a:rPr lang="en-US" sz="2400" b="1" dirty="0" smtClean="0">
                <a:latin typeface="Times New Roman" pitchFamily="18" charset="0"/>
                <a:cs typeface="Times New Roman" pitchFamily="18" charset="0"/>
              </a:rPr>
              <a:t>AM Detection</a:t>
            </a:r>
          </a:p>
          <a:p>
            <a:pPr marL="457200" indent="-457200">
              <a:buFont typeface="+mj-lt"/>
              <a:buAutoNum type="arabicPeriod"/>
            </a:pPr>
            <a:r>
              <a:rPr lang="en-US" sz="2400" b="1" dirty="0" smtClean="0">
                <a:latin typeface="Times New Roman" pitchFamily="18" charset="0"/>
                <a:cs typeface="Times New Roman" pitchFamily="18" charset="0"/>
              </a:rPr>
              <a:t>FM Demodulation</a:t>
            </a:r>
          </a:p>
          <a:p>
            <a:pPr marL="457200" indent="-457200">
              <a:buFont typeface="+mj-lt"/>
              <a:buAutoNum type="arabicPeriod"/>
            </a:pPr>
            <a:r>
              <a:rPr lang="en-US" sz="2400" b="1" dirty="0" smtClean="0">
                <a:latin typeface="Times New Roman" pitchFamily="18" charset="0"/>
                <a:cs typeface="Times New Roman" pitchFamily="18" charset="0"/>
              </a:rPr>
              <a:t>FSK Demodulation</a:t>
            </a:r>
            <a:endParaRPr lang="en-US" sz="2400" b="1" dirty="0">
              <a:latin typeface="Times New Roman" pitchFamily="18" charset="0"/>
              <a:cs typeface="Times New Roman" pitchFamily="18"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548977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Frequency Multiplication/Division</a:t>
            </a:r>
            <a:endParaRPr lang="en-US" b="1" dirty="0" smtClean="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109663" y="1524000"/>
            <a:ext cx="6924675" cy="3295650"/>
          </a:xfrm>
          <a:prstGeom prst="rect">
            <a:avLst/>
          </a:prstGeom>
          <a:ln>
            <a:solidFill>
              <a:schemeClr val="accent1"/>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481013" y="5095875"/>
            <a:ext cx="8181975" cy="1762125"/>
          </a:xfrm>
          <a:prstGeom prst="rect">
            <a:avLst/>
          </a:prstGeom>
          <a:noFill/>
          <a:ln w="9525">
            <a:noFill/>
            <a:miter lim="800000"/>
            <a:headEnd/>
            <a:tailEnd/>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395288" y="2390775"/>
            <a:ext cx="8353425" cy="2076450"/>
          </a:xfrm>
          <a:prstGeom prst="rect">
            <a:avLst/>
          </a:prstGeom>
          <a:noFill/>
          <a:ln w="9525">
            <a:noFill/>
            <a:miter lim="800000"/>
            <a:headEnd/>
            <a:tailEnd/>
          </a:ln>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548977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Frequency Multiplication/Division</a:t>
            </a:r>
            <a:endParaRPr lang="en-US" b="1" dirty="0" smtClean="0">
              <a:latin typeface="Times New Roman" pitchFamily="18" charset="0"/>
              <a:cs typeface="Times New Roman" pitchFamily="18"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433997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Frequency Translation</a:t>
            </a:r>
            <a:endParaRPr lang="en-US" b="1" dirty="0" smtClean="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381000" y="1371600"/>
            <a:ext cx="8574164" cy="4191000"/>
          </a:xfrm>
          <a:prstGeom prst="rect">
            <a:avLst/>
          </a:prstGeom>
          <a:ln>
            <a:solidFill>
              <a:srgbClr val="00B050"/>
            </a:solid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3" cstate="print"/>
          <a:srcRect/>
          <a:stretch>
            <a:fillRect/>
          </a:stretch>
        </p:blipFill>
        <p:spPr bwMode="auto">
          <a:xfrm>
            <a:off x="3867150" y="5638800"/>
            <a:ext cx="1409700" cy="876300"/>
          </a:xfrm>
          <a:prstGeom prst="rect">
            <a:avLst/>
          </a:prstGeom>
          <a:ln>
            <a:solidFill>
              <a:srgbClr val="0070C0"/>
            </a:solidFill>
          </a:ln>
          <a:effectLst>
            <a:outerShdw blurRad="292100" dist="139700" dir="2700000" algn="tl" rotWithShape="0">
              <a:srgbClr val="333333">
                <a:alpha val="65000"/>
              </a:srgbClr>
            </a:outerShdw>
          </a:effectLst>
        </p:spPr>
      </p:pic>
      <p:pic>
        <p:nvPicPr>
          <p:cNvPr id="3076" name="Picture 4"/>
          <p:cNvPicPr>
            <a:picLocks noChangeAspect="1" noChangeArrowheads="1"/>
          </p:cNvPicPr>
          <p:nvPr/>
        </p:nvPicPr>
        <p:blipFill>
          <a:blip r:embed="rId4" cstate="print"/>
          <a:srcRect/>
          <a:stretch>
            <a:fillRect/>
          </a:stretch>
        </p:blipFill>
        <p:spPr bwMode="auto">
          <a:xfrm>
            <a:off x="933450" y="6562725"/>
            <a:ext cx="7277100" cy="371475"/>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762000" y="5791200"/>
            <a:ext cx="2705100" cy="323850"/>
          </a:xfrm>
          <a:prstGeom prst="rect">
            <a:avLst/>
          </a:prstGeom>
          <a:noFill/>
          <a:ln w="9525">
            <a:noFill/>
            <a:miter lim="800000"/>
            <a:headEnd/>
            <a:tailEnd/>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46780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AM Detection</a:t>
            </a:r>
            <a:endParaRPr lang="en-US" b="1" dirty="0" smtClean="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619125" y="2057400"/>
            <a:ext cx="7905750" cy="274320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09575" y="1581150"/>
            <a:ext cx="8324850" cy="3695700"/>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46780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AM Detection</a:t>
            </a:r>
            <a:endParaRPr lang="en-US" b="1" dirty="0" smtClean="0">
              <a:latin typeface="Times New Roman" pitchFamily="18" charset="0"/>
              <a:cs typeface="Times New Roman" pitchFamily="18"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95505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a:t>
            </a:r>
            <a:r>
              <a:rPr lang="en-US" b="1" dirty="0" smtClean="0">
                <a:latin typeface="Times New Roman" pitchFamily="18" charset="0"/>
                <a:cs typeface="Times New Roman" pitchFamily="18" charset="0"/>
              </a:rPr>
              <a:t>– FM Demodulation</a:t>
            </a:r>
            <a:endParaRPr lang="en-US" b="1" dirty="0" smtClean="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390525" y="2471738"/>
            <a:ext cx="8362950" cy="191452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766887" y="990600"/>
            <a:ext cx="5853113" cy="2827909"/>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Comparators</a:t>
            </a:r>
          </a:p>
        </p:txBody>
      </p:sp>
      <p:sp>
        <p:nvSpPr>
          <p:cNvPr id="6" name="TextBox 5"/>
          <p:cNvSpPr txBox="1"/>
          <p:nvPr/>
        </p:nvSpPr>
        <p:spPr>
          <a:xfrm>
            <a:off x="0" y="836712"/>
            <a:ext cx="143725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7" name="Rectangle 6"/>
          <p:cNvSpPr/>
          <p:nvPr/>
        </p:nvSpPr>
        <p:spPr>
          <a:xfrm>
            <a:off x="304800" y="3962400"/>
            <a:ext cx="86106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less than the DC voltage level at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&lt;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 ). As the non-inverting (positive) input of the comparator is less than the inverting (negative) input, the output will be </a:t>
            </a:r>
            <a:r>
              <a:rPr lang="en-US" b="1" dirty="0" smtClean="0">
                <a:latin typeface="Times New Roman" pitchFamily="18" charset="0"/>
                <a:cs typeface="Times New Roman" pitchFamily="18" charset="0"/>
              </a:rPr>
              <a:t>LOW</a:t>
            </a:r>
            <a:r>
              <a:rPr lang="en-US" dirty="0" smtClean="0">
                <a:latin typeface="Times New Roman" pitchFamily="18" charset="0"/>
                <a:cs typeface="Times New Roman" pitchFamily="18" charset="0"/>
              </a:rPr>
              <a:t> and at the negative supply voltage,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Vcc</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resulting in a negative saturation of the output.</a:t>
            </a:r>
            <a:endParaRPr lang="en-US" dirty="0">
              <a:latin typeface="Times New Roman" pitchFamily="18" charset="0"/>
              <a:cs typeface="Times New Roman" pitchFamily="18" charset="0"/>
            </a:endParaRPr>
          </a:p>
        </p:txBody>
      </p:sp>
      <p:sp>
        <p:nvSpPr>
          <p:cNvPr id="8" name="Rectangle 7"/>
          <p:cNvSpPr/>
          <p:nvPr/>
        </p:nvSpPr>
        <p:spPr>
          <a:xfrm>
            <a:off x="304800" y="5103674"/>
            <a:ext cx="86106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If we now increase the input voltage,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so that its value is greater than the reference voltage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 on the inverting input, the output voltage rapidly switches </a:t>
            </a:r>
            <a:r>
              <a:rPr lang="en-US" b="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towards the positive supply voltage,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resulting in a positive saturation of the output. </a:t>
            </a:r>
            <a:endParaRPr lang="en-US"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pic>
        <p:nvPicPr>
          <p:cNvPr id="31747" name="Picture 3"/>
          <p:cNvPicPr>
            <a:picLocks noChangeAspect="1" noChangeArrowheads="1"/>
          </p:cNvPicPr>
          <p:nvPr/>
        </p:nvPicPr>
        <p:blipFill>
          <a:blip r:embed="rId2" cstate="print"/>
          <a:srcRect/>
          <a:stretch>
            <a:fillRect/>
          </a:stretch>
        </p:blipFill>
        <p:spPr bwMode="auto">
          <a:xfrm>
            <a:off x="0" y="1828800"/>
            <a:ext cx="5324475" cy="3133725"/>
          </a:xfrm>
          <a:prstGeom prst="rect">
            <a:avLst/>
          </a:prstGeom>
          <a:ln>
            <a:noFill/>
          </a:ln>
          <a:effectLst>
            <a:outerShdw blurRad="292100" dist="139700" dir="2700000" algn="tl" rotWithShape="0">
              <a:srgbClr val="333333">
                <a:alpha val="65000"/>
              </a:srgbClr>
            </a:outerShdw>
          </a:effectLst>
        </p:spPr>
      </p:pic>
      <p:pic>
        <p:nvPicPr>
          <p:cNvPr id="31748" name="Picture 4"/>
          <p:cNvPicPr>
            <a:picLocks noChangeAspect="1" noChangeArrowheads="1"/>
          </p:cNvPicPr>
          <p:nvPr/>
        </p:nvPicPr>
        <p:blipFill>
          <a:blip r:embed="rId3" cstate="print"/>
          <a:srcRect/>
          <a:stretch>
            <a:fillRect/>
          </a:stretch>
        </p:blipFill>
        <p:spPr bwMode="auto">
          <a:xfrm>
            <a:off x="5467350" y="3762375"/>
            <a:ext cx="3600450" cy="29432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044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a:t>
            </a:r>
            <a:r>
              <a:rPr lang="en-US" b="1" dirty="0" smtClean="0">
                <a:latin typeface="Times New Roman" pitchFamily="18" charset="0"/>
                <a:cs typeface="Times New Roman" pitchFamily="18" charset="0"/>
              </a:rPr>
              <a:t>– FSK Demodulation</a:t>
            </a:r>
            <a:endParaRPr lang="en-US" b="1" dirty="0" smtClean="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152400" y="1609725"/>
            <a:ext cx="8839200" cy="4486275"/>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044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a:t>
            </a:r>
            <a:r>
              <a:rPr lang="en-US" b="1" dirty="0" smtClean="0">
                <a:latin typeface="Times New Roman" pitchFamily="18" charset="0"/>
                <a:cs typeface="Times New Roman" pitchFamily="18" charset="0"/>
              </a:rPr>
              <a:t>– FSK Demodulation</a:t>
            </a:r>
            <a:endParaRPr lang="en-US" b="1" dirty="0" smtClean="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cstate="print"/>
          <a:srcRect/>
          <a:stretch>
            <a:fillRect/>
          </a:stretch>
        </p:blipFill>
        <p:spPr bwMode="auto">
          <a:xfrm>
            <a:off x="352425" y="1524000"/>
            <a:ext cx="8439150" cy="3886200"/>
          </a:xfrm>
          <a:prstGeom prst="rect">
            <a:avLst/>
          </a:prstGeom>
          <a:noFill/>
          <a:ln w="9525">
            <a:noFill/>
            <a:miter lim="800000"/>
            <a:headEnd/>
            <a:tailEnd/>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3105835"/>
            <a:ext cx="4572000" cy="646331"/>
          </a:xfrm>
          <a:prstGeom prst="rect">
            <a:avLst/>
          </a:prstGeom>
        </p:spPr>
        <p:txBody>
          <a:bodyPr>
            <a:spAutoFit/>
          </a:bodyPr>
          <a:lstStyle/>
          <a:p>
            <a:r>
              <a:rPr lang="en-US" dirty="0" smtClean="0"/>
              <a:t>http://avitec13.weebly.com/linear-integrated-circuits-lic1.html</a:t>
            </a:r>
            <a:endParaRPr lang="en-US" dirty="0"/>
          </a:p>
        </p:txBody>
      </p:sp>
      <p:sp>
        <p:nvSpPr>
          <p:cNvPr id="3" name="Rectangle 2"/>
          <p:cNvSpPr/>
          <p:nvPr/>
        </p:nvSpPr>
        <p:spPr>
          <a:xfrm>
            <a:off x="2286000" y="4154269"/>
            <a:ext cx="4572000" cy="646331"/>
          </a:xfrm>
          <a:prstGeom prst="rect">
            <a:avLst/>
          </a:prstGeom>
        </p:spPr>
        <p:txBody>
          <a:bodyPr>
            <a:spAutoFit/>
          </a:bodyPr>
          <a:lstStyle/>
          <a:p>
            <a:r>
              <a:rPr lang="en-US" dirty="0" smtClean="0"/>
              <a:t>https://www.eeeguide.com/triangular-wave-generator-using-op-amp/</a:t>
            </a:r>
            <a:endParaRPr lang="en-US" dirty="0"/>
          </a:p>
        </p:txBody>
      </p:sp>
      <p:sp>
        <p:nvSpPr>
          <p:cNvPr id="5" name="Rectangle 4"/>
          <p:cNvSpPr/>
          <p:nvPr/>
        </p:nvSpPr>
        <p:spPr>
          <a:xfrm>
            <a:off x="2286000" y="2209800"/>
            <a:ext cx="4572000" cy="646331"/>
          </a:xfrm>
          <a:prstGeom prst="rect">
            <a:avLst/>
          </a:prstGeom>
        </p:spPr>
        <p:txBody>
          <a:bodyPr>
            <a:spAutoFit/>
          </a:bodyPr>
          <a:lstStyle/>
          <a:p>
            <a:r>
              <a:rPr lang="en-US" dirty="0" smtClean="0"/>
              <a:t>https://eeebooks4u.wordpress.com/2017/04/02/rc-phase-shift-oscillator/</a:t>
            </a:r>
            <a:endParaRPr lang="en-US" dirty="0"/>
          </a:p>
        </p:txBody>
      </p:sp>
      <p:sp>
        <p:nvSpPr>
          <p:cNvPr id="6" name="Rectangle 5"/>
          <p:cNvSpPr/>
          <p:nvPr/>
        </p:nvSpPr>
        <p:spPr>
          <a:xfrm>
            <a:off x="2286000" y="1295400"/>
            <a:ext cx="4572000" cy="646331"/>
          </a:xfrm>
          <a:prstGeom prst="rect">
            <a:avLst/>
          </a:prstGeom>
        </p:spPr>
        <p:txBody>
          <a:bodyPr>
            <a:spAutoFit/>
          </a:bodyPr>
          <a:lstStyle/>
          <a:p>
            <a:r>
              <a:rPr lang="en-US" dirty="0" smtClean="0"/>
              <a:t>https://www.electronics-tutorials.ws/waveforms/555_timer.html</a:t>
            </a:r>
            <a:endParaRPr lang="en-US" dirty="0"/>
          </a:p>
        </p:txBody>
      </p:sp>
      <p:sp>
        <p:nvSpPr>
          <p:cNvPr id="2" name="Rectangle 1"/>
          <p:cNvSpPr/>
          <p:nvPr/>
        </p:nvSpPr>
        <p:spPr>
          <a:xfrm>
            <a:off x="3429000" y="5486400"/>
            <a:ext cx="4572000" cy="646331"/>
          </a:xfrm>
          <a:prstGeom prst="rect">
            <a:avLst/>
          </a:prstGeom>
        </p:spPr>
        <p:txBody>
          <a:bodyPr>
            <a:spAutoFit/>
          </a:bodyPr>
          <a:lstStyle/>
          <a:p>
            <a:r>
              <a:rPr lang="en-IN" dirty="0"/>
              <a:t>https://www.electronicshub.org/monostable-multivibrator-using-555-timer/</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Wein</a:t>
            </a:r>
            <a:r>
              <a:rPr lang="en-US" dirty="0" smtClean="0"/>
              <a:t> Bridge Derivation</a:t>
            </a:r>
            <a:endParaRPr lang="en-US" dirty="0"/>
          </a:p>
        </p:txBody>
      </p:sp>
      <p:sp>
        <p:nvSpPr>
          <p:cNvPr id="1026" name="AutoShape 2" descr="blob:https://web.whatsapp.com/488a01c1-2f10-4acf-b04c-60a2faa3b5f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blob:https://web.whatsapp.com/488a01c1-2f10-4acf-b04c-60a2faa3b5f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blob:https://web.whatsapp.com/488a01c1-2f10-4acf-b04c-60a2faa3b5f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cstate="print"/>
          <a:srcRect/>
          <a:stretch>
            <a:fillRect/>
          </a:stretch>
        </p:blipFill>
        <p:spPr bwMode="auto">
          <a:xfrm>
            <a:off x="8458200" y="-1143000"/>
            <a:ext cx="4781550" cy="9829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295400"/>
            <a:ext cx="8610600" cy="4524315"/>
          </a:xfrm>
          <a:prstGeom prst="rect">
            <a:avLst/>
          </a:prstGeom>
        </p:spPr>
        <p:txBody>
          <a:bodyPr wrap="square">
            <a:spAutoFit/>
          </a:bodyPr>
          <a:lstStyle/>
          <a:p>
            <a:pPr algn="just"/>
            <a:r>
              <a:rPr lang="en-US" dirty="0" smtClean="0">
                <a:latin typeface="Times New Roman" pitchFamily="18" charset="0"/>
                <a:cs typeface="Times New Roman" pitchFamily="18" charset="0"/>
              </a:rPr>
              <a:t>At this condition,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Z</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D1</a:t>
            </a:r>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Z</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Zener</a:t>
            </a:r>
            <a:r>
              <a:rPr lang="en-US" dirty="0" smtClean="0">
                <a:latin typeface="Times New Roman" pitchFamily="18" charset="0"/>
                <a:cs typeface="Times New Roman" pitchFamily="18" charset="0"/>
              </a:rPr>
              <a:t> Voltage</a:t>
            </a: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D1</a:t>
            </a:r>
            <a:r>
              <a:rPr lang="en-US" dirty="0" smtClean="0">
                <a:latin typeface="Times New Roman" pitchFamily="18" charset="0"/>
                <a:cs typeface="Times New Roman" pitchFamily="18" charset="0"/>
              </a:rPr>
              <a:t> – Voltage drop across D1 = 0.7V</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If Vo increases from 0 to negative voltage, Vo increases positively until diode D2 is forward biased and D1 goes into avalanche condition.</a:t>
            </a:r>
          </a:p>
          <a:p>
            <a:pPr algn="just"/>
            <a:r>
              <a:rPr lang="en-US" dirty="0" smtClean="0">
                <a:latin typeface="Times New Roman" pitchFamily="18" charset="0"/>
                <a:cs typeface="Times New Roman" pitchFamily="18" charset="0"/>
              </a:rPr>
              <a:t>	A t this condition,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0</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Z</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D2</a:t>
            </a:r>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Z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Zener</a:t>
            </a:r>
            <a:r>
              <a:rPr lang="en-US" dirty="0" smtClean="0">
                <a:latin typeface="Times New Roman" pitchFamily="18" charset="0"/>
                <a:cs typeface="Times New Roman" pitchFamily="18" charset="0"/>
              </a:rPr>
              <a:t> Voltage</a:t>
            </a:r>
          </a:p>
          <a:p>
            <a:pPr algn="just"/>
            <a:r>
              <a:rPr lang="en-US"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D1</a:t>
            </a:r>
            <a:r>
              <a:rPr lang="en-US" dirty="0" smtClean="0">
                <a:latin typeface="Times New Roman" pitchFamily="18" charset="0"/>
                <a:cs typeface="Times New Roman" pitchFamily="18" charset="0"/>
              </a:rPr>
              <a:t> – Voltage drop across D</a:t>
            </a:r>
            <a:r>
              <a:rPr lang="en-US" b="1"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0.7V</a:t>
            </a:r>
          </a:p>
          <a:p>
            <a:pPr algn="just"/>
            <a:r>
              <a:rPr lang="en-US" dirty="0" smtClean="0">
                <a:latin typeface="Times New Roman" pitchFamily="18" charset="0"/>
                <a:cs typeface="Times New Roman" pitchFamily="18" charset="0"/>
              </a:rPr>
              <a:t>Thus the limit of output voltage swing is between +(V</a:t>
            </a:r>
            <a:r>
              <a:rPr lang="en-US" b="1" baseline="-25000" dirty="0" smtClean="0">
                <a:latin typeface="Times New Roman" pitchFamily="18" charset="0"/>
                <a:cs typeface="Times New Roman" pitchFamily="18" charset="0"/>
              </a:rPr>
              <a:t>Z</a:t>
            </a:r>
            <a:r>
              <a:rPr lang="en-US" dirty="0" smtClean="0">
                <a:latin typeface="Times New Roman" pitchFamily="18" charset="0"/>
                <a:cs typeface="Times New Roman" pitchFamily="18" charset="0"/>
              </a:rPr>
              <a:t> + 0.7) and –(V</a:t>
            </a:r>
            <a:r>
              <a:rPr lang="en-US" b="1" baseline="-25000" dirty="0" smtClean="0">
                <a:latin typeface="Times New Roman" pitchFamily="18" charset="0"/>
                <a:cs typeface="Times New Roman" pitchFamily="18" charset="0"/>
              </a:rPr>
              <a:t>Z</a:t>
            </a:r>
            <a:r>
              <a:rPr lang="en-US" dirty="0" smtClean="0">
                <a:latin typeface="Times New Roman" pitchFamily="18" charset="0"/>
                <a:cs typeface="Times New Roman" pitchFamily="18" charset="0"/>
              </a:rPr>
              <a:t> + 0.7).</a:t>
            </a:r>
          </a:p>
          <a:p>
            <a:pPr algn="just"/>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When V</a:t>
            </a:r>
            <a:r>
              <a:rPr lang="en-US" b="1"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ranges from 0 to positive voltage, D2 is reverse biased and thus V0 = -</a:t>
            </a:r>
            <a:r>
              <a:rPr lang="en-US"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When V</a:t>
            </a:r>
            <a:r>
              <a:rPr lang="en-US" b="1"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ranges from 0 to negative voltage, D2 is forward biased and D1 goes into avalanche condition. </a:t>
            </a:r>
          </a:p>
          <a:p>
            <a:pPr algn="just"/>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Thus V0 = V</a:t>
            </a:r>
            <a:r>
              <a:rPr lang="en-US" b="1" baseline="-25000" dirty="0" smtClean="0">
                <a:latin typeface="Times New Roman" pitchFamily="18" charset="0"/>
                <a:cs typeface="Times New Roman" pitchFamily="18" charset="0"/>
              </a:rPr>
              <a:t>Z</a:t>
            </a:r>
            <a:r>
              <a:rPr lang="en-US" b="1" dirty="0" smtClean="0">
                <a:latin typeface="Times New Roman" pitchFamily="18" charset="0"/>
                <a:cs typeface="Times New Roman" pitchFamily="18" charset="0"/>
              </a:rPr>
              <a:t> + V</a:t>
            </a:r>
            <a:r>
              <a:rPr lang="en-US" b="1" baseline="-25000" dirty="0" smtClean="0">
                <a:latin typeface="Times New Roman" pitchFamily="18" charset="0"/>
                <a:cs typeface="Times New Roman" pitchFamily="18" charset="0"/>
              </a:rPr>
              <a:t>D2</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pic>
        <p:nvPicPr>
          <p:cNvPr id="33794" name="Picture 2"/>
          <p:cNvPicPr>
            <a:picLocks noChangeAspect="1" noChangeArrowheads="1"/>
          </p:cNvPicPr>
          <p:nvPr/>
        </p:nvPicPr>
        <p:blipFill>
          <a:blip r:embed="rId2" cstate="print"/>
          <a:srcRect/>
          <a:stretch>
            <a:fillRect/>
          </a:stretch>
        </p:blipFill>
        <p:spPr bwMode="auto">
          <a:xfrm>
            <a:off x="380999" y="1676400"/>
            <a:ext cx="8396577" cy="1371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2" cstate="print"/>
          <a:srcRect/>
          <a:stretch>
            <a:fillRect/>
          </a:stretch>
        </p:blipFill>
        <p:spPr bwMode="auto">
          <a:xfrm>
            <a:off x="1200150" y="1352550"/>
            <a:ext cx="6743700" cy="5429250"/>
          </a:xfrm>
          <a:prstGeom prst="rect">
            <a:avLst/>
          </a:prstGeom>
          <a:ln>
            <a:noFill/>
          </a:ln>
          <a:effectLst>
            <a:outerShdw blurRad="292100" dist="139700" dir="2700000" algn="tl" rotWithShape="0">
              <a:srgbClr val="333333">
                <a:alpha val="65000"/>
              </a:srgbClr>
            </a:outerShdw>
          </a:effec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0" y="836712"/>
            <a:ext cx="544315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Comparator – Voltage Limiter Circuit Using Op-amp</a:t>
            </a:r>
            <a:endParaRPr lang="en-US" b="1"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SCHMITT Trigger</a:t>
            </a:r>
          </a:p>
        </p:txBody>
      </p:sp>
      <p:sp>
        <p:nvSpPr>
          <p:cNvPr id="5" name="TextBox 4"/>
          <p:cNvSpPr txBox="1"/>
          <p:nvPr/>
        </p:nvSpPr>
        <p:spPr>
          <a:xfrm>
            <a:off x="0" y="836712"/>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
        <p:nvSpPr>
          <p:cNvPr id="7" name="Rectangle 6"/>
          <p:cNvSpPr/>
          <p:nvPr/>
        </p:nvSpPr>
        <p:spPr>
          <a:xfrm>
            <a:off x="685800" y="6019800"/>
            <a:ext cx="777240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465138" indent="-465138" algn="just">
              <a:buFont typeface="Symbol" pitchFamily="18" charset="2"/>
              <a:buChar char=""/>
            </a:pPr>
            <a:r>
              <a:rPr lang="en-US" b="1" dirty="0" smtClean="0">
                <a:solidFill>
                  <a:schemeClr val="bg1"/>
                </a:solidFill>
                <a:latin typeface="Times New Roman" pitchFamily="18" charset="0"/>
                <a:cs typeface="Times New Roman" pitchFamily="18" charset="0"/>
              </a:rPr>
              <a:t>A Schmitt trigger circuit is also called a regenerative comparator circuit.</a:t>
            </a:r>
          </a:p>
          <a:p>
            <a:pPr marL="465138" indent="-465138" algn="just">
              <a:buFont typeface="Symbol" pitchFamily="18" charset="2"/>
              <a:buChar char=""/>
            </a:pPr>
            <a:r>
              <a:rPr lang="en-US" b="1" dirty="0" smtClean="0">
                <a:solidFill>
                  <a:schemeClr val="bg1"/>
                </a:solidFill>
                <a:latin typeface="Times New Roman" pitchFamily="18" charset="0"/>
                <a:cs typeface="Times New Roman" pitchFamily="18" charset="0"/>
              </a:rPr>
              <a:t>It is basically an inverting comparator circuit with a positive feedback.</a:t>
            </a:r>
            <a:endParaRPr lang="en-US" b="1" dirty="0">
              <a:solidFill>
                <a:schemeClr val="bg1"/>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1447800" y="1523999"/>
            <a:ext cx="5486400" cy="416811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951584" y="3593068"/>
            <a:ext cx="105881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Node ‘A’</a:t>
            </a:r>
            <a:endParaRPr lang="en-US" b="1"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473875"/>
            <a:ext cx="86868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In an Inverting Schmitt Trigger, the input is applied to the inverting terminal of the Op-Amp. </a:t>
            </a:r>
          </a:p>
          <a:p>
            <a:pPr marL="465138" indent="-465138" algn="just">
              <a:buFont typeface="Wingdings" pitchFamily="2" charset="2"/>
              <a:buChar char="Ø"/>
            </a:pPr>
            <a:r>
              <a:rPr lang="en-US" dirty="0" smtClean="0">
                <a:latin typeface="Times New Roman" pitchFamily="18" charset="0"/>
                <a:cs typeface="Times New Roman" pitchFamily="18" charset="0"/>
              </a:rPr>
              <a:t>In this mode, the output produced is of opposite polarity.</a:t>
            </a:r>
          </a:p>
          <a:p>
            <a:pPr marL="465138" indent="-465138" algn="just">
              <a:buFont typeface="Wingdings" pitchFamily="2" charset="2"/>
              <a:buChar char="Ø"/>
            </a:pPr>
            <a:r>
              <a:rPr lang="en-US" dirty="0" smtClean="0">
                <a:latin typeface="Times New Roman" pitchFamily="18" charset="0"/>
                <a:cs typeface="Times New Roman" pitchFamily="18" charset="0"/>
              </a:rPr>
              <a:t>This output is applied to non-inverting terminal to ensure positive feedback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ref</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A</a:t>
            </a:r>
            <a:r>
              <a:rPr lang="en-US" b="1" baseline="-25000" dirty="0" smtClean="0">
                <a:latin typeface="Times New Roman" pitchFamily="18" charset="0"/>
                <a:cs typeface="Times New Roman" pitchFamily="18" charset="0"/>
              </a:rPr>
              <a:t>OL</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a:t>
            </a:r>
            <a:r>
              <a:rPr lang="en-US" baseline="-25000" dirty="0" smtClean="0">
                <a:latin typeface="Times New Roman" pitchFamily="18" charset="0"/>
                <a:cs typeface="Times New Roman" pitchFamily="18" charset="0"/>
              </a:rPr>
              <a:t>OL</a:t>
            </a:r>
            <a:r>
              <a:rPr lang="en-US" dirty="0" smtClean="0">
                <a:latin typeface="Times New Roman" pitchFamily="18" charset="0"/>
                <a:cs typeface="Times New Roman" pitchFamily="18" charset="0"/>
              </a:rPr>
              <a:t> is the Open Loop Gain of Op-Amp.</a:t>
            </a: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6" name="TextBox 5"/>
          <p:cNvSpPr txBox="1"/>
          <p:nvPr/>
        </p:nvSpPr>
        <p:spPr>
          <a:xfrm>
            <a:off x="0" y="836712"/>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7" name="Rectangle 6"/>
          <p:cNvSpPr/>
          <p:nvPr/>
        </p:nvSpPr>
        <p:spPr>
          <a:xfrm>
            <a:off x="304800" y="5144869"/>
            <a:ext cx="84582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465138" indent="-465138">
              <a:buFont typeface="Wingdings" pitchFamily="2" charset="2"/>
              <a:buChar char="ü"/>
            </a:pPr>
            <a:r>
              <a:rPr lang="en-US" sz="2000" dirty="0" smtClean="0">
                <a:latin typeface="Times New Roman" pitchFamily="18" charset="0"/>
                <a:cs typeface="Times New Roman" pitchFamily="18" charset="0"/>
              </a:rPr>
              <a:t>The reference voltage V</a:t>
            </a:r>
            <a:r>
              <a:rPr lang="en-US" sz="2000" baseline="-25000" dirty="0" smtClean="0">
                <a:latin typeface="Times New Roman" pitchFamily="18" charset="0"/>
                <a:cs typeface="Times New Roman" pitchFamily="18" charset="0"/>
              </a:rPr>
              <a:t>REF</a:t>
            </a:r>
            <a:r>
              <a:rPr lang="en-US" sz="2000" dirty="0" smtClean="0">
                <a:latin typeface="Times New Roman" pitchFamily="18" charset="0"/>
                <a:cs typeface="Times New Roman" pitchFamily="18" charset="0"/>
              </a:rPr>
              <a:t> and -V</a:t>
            </a:r>
            <a:r>
              <a:rPr lang="en-US" sz="2000" baseline="-25000" dirty="0" smtClean="0">
                <a:latin typeface="Times New Roman" pitchFamily="18" charset="0"/>
                <a:cs typeface="Times New Roman" pitchFamily="18" charset="0"/>
              </a:rPr>
              <a:t>REF</a:t>
            </a:r>
            <a:r>
              <a:rPr lang="en-US" sz="2000" dirty="0" smtClean="0">
                <a:latin typeface="Times New Roman" pitchFamily="18" charset="0"/>
                <a:cs typeface="Times New Roman" pitchFamily="18" charset="0"/>
              </a:rPr>
              <a:t> are called </a:t>
            </a:r>
            <a:r>
              <a:rPr lang="en-US" sz="2000" b="1" dirty="0" smtClean="0">
                <a:latin typeface="Times New Roman" pitchFamily="18" charset="0"/>
                <a:cs typeface="Times New Roman" pitchFamily="18" charset="0"/>
              </a:rPr>
              <a:t>Upper Threshold Voltage V</a:t>
            </a:r>
            <a:r>
              <a:rPr lang="en-US" sz="2000" b="1" baseline="-25000" dirty="0" smtClean="0">
                <a:latin typeface="Times New Roman" pitchFamily="18" charset="0"/>
                <a:cs typeface="Times New Roman" pitchFamily="18" charset="0"/>
              </a:rPr>
              <a:t>UT</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and </a:t>
            </a:r>
            <a:r>
              <a:rPr lang="en-US" sz="2000" b="1" dirty="0" smtClean="0">
                <a:latin typeface="Times New Roman" pitchFamily="18" charset="0"/>
                <a:cs typeface="Times New Roman" pitchFamily="18" charset="0"/>
              </a:rPr>
              <a:t>Lower Threshold Voltage V</a:t>
            </a:r>
            <a:r>
              <a:rPr lang="en-US" sz="2000" b="1" baseline="-25000" dirty="0" smtClean="0">
                <a:latin typeface="Times New Roman" pitchFamily="18" charset="0"/>
                <a:cs typeface="Times New Roman" pitchFamily="18" charset="0"/>
              </a:rPr>
              <a:t>LT</a:t>
            </a:r>
            <a:r>
              <a:rPr lang="en-US"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sp>
        <p:nvSpPr>
          <p:cNvPr id="8" name="Rectangle 7"/>
          <p:cNvSpPr/>
          <p:nvPr/>
        </p:nvSpPr>
        <p:spPr>
          <a:xfrm>
            <a:off x="228600" y="3219271"/>
            <a:ext cx="8610600"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v"/>
            </a:pPr>
            <a:r>
              <a:rPr lang="en-US" sz="2000" dirty="0" smtClean="0">
                <a:latin typeface="Times New Roman" pitchFamily="18" charset="0"/>
                <a:cs typeface="Times New Roman" pitchFamily="18" charset="0"/>
              </a:rPr>
              <a:t>When </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IN</a:t>
            </a:r>
            <a:r>
              <a:rPr lang="en-US" sz="2000" b="1" dirty="0" smtClean="0">
                <a:latin typeface="Times New Roman" pitchFamily="18" charset="0"/>
                <a:cs typeface="Times New Roman" pitchFamily="18" charset="0"/>
              </a:rPr>
              <a:t> is slightly greater than V</a:t>
            </a:r>
            <a:r>
              <a:rPr lang="en-US" sz="2000" b="1" baseline="-25000" dirty="0" smtClean="0">
                <a:latin typeface="Times New Roman" pitchFamily="18" charset="0"/>
                <a:cs typeface="Times New Roman" pitchFamily="18" charset="0"/>
              </a:rPr>
              <a:t>A</a:t>
            </a:r>
            <a:r>
              <a:rPr lang="en-US" sz="2000" b="1" dirty="0" smtClean="0">
                <a:latin typeface="Times New Roman" pitchFamily="18" charset="0"/>
                <a:cs typeface="Times New Roman" pitchFamily="18" charset="0"/>
              </a:rPr>
              <a:t>, the output becomes -V</a:t>
            </a:r>
            <a:r>
              <a:rPr lang="en-US" sz="2000" b="1"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and if </a:t>
            </a:r>
            <a:r>
              <a:rPr lang="en-US" sz="2000" b="1" dirty="0" smtClean="0">
                <a:latin typeface="Times New Roman" pitchFamily="18" charset="0"/>
                <a:cs typeface="Times New Roman" pitchFamily="18" charset="0"/>
              </a:rPr>
              <a:t>V</a:t>
            </a:r>
            <a:r>
              <a:rPr lang="en-US" sz="2000" b="1" baseline="-25000" dirty="0" smtClean="0">
                <a:latin typeface="Times New Roman" pitchFamily="18" charset="0"/>
                <a:cs typeface="Times New Roman" pitchFamily="18" charset="0"/>
              </a:rPr>
              <a:t>IN</a:t>
            </a:r>
            <a:r>
              <a:rPr lang="en-US" sz="2000" b="1" dirty="0" smtClean="0">
                <a:latin typeface="Times New Roman" pitchFamily="18" charset="0"/>
                <a:cs typeface="Times New Roman" pitchFamily="18" charset="0"/>
              </a:rPr>
              <a:t> is slightly less that -V</a:t>
            </a:r>
            <a:r>
              <a:rPr lang="en-US" sz="2000" b="1" baseline="-25000" dirty="0" smtClean="0">
                <a:latin typeface="Times New Roman" pitchFamily="18" charset="0"/>
                <a:cs typeface="Times New Roman" pitchFamily="18" charset="0"/>
              </a:rPr>
              <a:t>A</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(more negative than -V</a:t>
            </a:r>
            <a:r>
              <a:rPr lang="en-US" sz="2000" baseline="-25000" dirty="0" smtClean="0">
                <a:latin typeface="Times New Roman" pitchFamily="18" charset="0"/>
                <a:cs typeface="Times New Roman" pitchFamily="18" charset="0"/>
              </a:rPr>
              <a:t>REF</a:t>
            </a:r>
            <a:r>
              <a:rPr lang="en-US" sz="2000" dirty="0" smtClean="0">
                <a:latin typeface="Times New Roman" pitchFamily="18" charset="0"/>
                <a:cs typeface="Times New Roman" pitchFamily="18" charset="0"/>
              </a:rPr>
              <a:t>), then </a:t>
            </a:r>
            <a:r>
              <a:rPr lang="en-US" sz="2000" b="1" dirty="0" smtClean="0">
                <a:latin typeface="Times New Roman" pitchFamily="18" charset="0"/>
                <a:cs typeface="Times New Roman" pitchFamily="18" charset="0"/>
              </a:rPr>
              <a:t>output becomes V</a:t>
            </a:r>
            <a:r>
              <a:rPr lang="en-US" sz="2000" b="1"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a:t>
            </a:r>
          </a:p>
          <a:p>
            <a:pPr marL="465138" indent="-465138" algn="just">
              <a:buFont typeface="Wingdings" pitchFamily="2" charset="2"/>
              <a:buChar char="v"/>
            </a:pPr>
            <a:r>
              <a:rPr lang="en-US" sz="2000" dirty="0" smtClean="0">
                <a:latin typeface="Times New Roman" pitchFamily="18" charset="0"/>
                <a:cs typeface="Times New Roman" pitchFamily="18" charset="0"/>
              </a:rPr>
              <a:t>Hence, the output voltage V</a:t>
            </a:r>
            <a:r>
              <a:rPr lang="en-US" sz="2000" baseline="-25000" dirty="0" smtClean="0">
                <a:latin typeface="Times New Roman" pitchFamily="18" charset="0"/>
                <a:cs typeface="Times New Roman" pitchFamily="18" charset="0"/>
              </a:rPr>
              <a:t>O</a:t>
            </a:r>
            <a:r>
              <a:rPr lang="en-US" sz="2000" dirty="0" smtClean="0">
                <a:latin typeface="Times New Roman" pitchFamily="18" charset="0"/>
                <a:cs typeface="Times New Roman" pitchFamily="18" charset="0"/>
              </a:rPr>
              <a:t> is either at V</a:t>
            </a:r>
            <a:r>
              <a:rPr lang="en-US" sz="2000"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or -V</a:t>
            </a:r>
            <a:r>
              <a:rPr lang="en-US" sz="2000" baseline="-25000" dirty="0"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and the input voltage at which these state changes occur can be controlled using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and 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836712"/>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533400" y="1524000"/>
            <a:ext cx="6793270" cy="369332"/>
          </a:xfrm>
          <a:prstGeom prst="rect">
            <a:avLst/>
          </a:prstGeom>
          <a:noFill/>
        </p:spPr>
        <p:txBody>
          <a:bodyPr wrap="none" rtlCol="0">
            <a:spAutoFit/>
          </a:bodyPr>
          <a:lstStyle/>
          <a:p>
            <a:r>
              <a:rPr lang="en-US" dirty="0" smtClean="0">
                <a:latin typeface="Times New Roman" pitchFamily="18" charset="0"/>
                <a:cs typeface="Times New Roman" pitchFamily="18" charset="0"/>
              </a:rPr>
              <a:t>Assume initially, the output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SAT, </a:t>
            </a:r>
            <a:r>
              <a:rPr lang="en-US" dirty="0" smtClean="0">
                <a:latin typeface="Times New Roman" pitchFamily="18" charset="0"/>
                <a:cs typeface="Times New Roman" pitchFamily="18" charset="0"/>
              </a:rPr>
              <a:t>then apply nodal analysis at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7" name="TextBox 6"/>
          <p:cNvSpPr txBox="1"/>
          <p:nvPr/>
        </p:nvSpPr>
        <p:spPr>
          <a:xfrm>
            <a:off x="1640934" y="1916668"/>
            <a:ext cx="6301725" cy="156966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0		----(1)</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Thus,</a:t>
            </a:r>
            <a:r>
              <a:rPr lang="en-US" sz="2400" b="1" dirty="0" smtClean="0">
                <a:latin typeface="Times New Roman" pitchFamily="18" charset="0"/>
                <a:cs typeface="Times New Roman" pitchFamily="18" charset="0"/>
              </a:rPr>
              <a:t> V</a:t>
            </a:r>
            <a:r>
              <a:rPr lang="en-US" sz="2400" b="1" baseline="-25000" dirty="0" smtClean="0">
                <a:latin typeface="Times New Roman" pitchFamily="18" charset="0"/>
                <a:cs typeface="Times New Roman" pitchFamily="18" charset="0"/>
              </a:rPr>
              <a:t>UT</a:t>
            </a:r>
            <a:r>
              <a:rPr lang="en-US" sz="2400" b="1" dirty="0" smtClean="0">
                <a:latin typeface="Times New Roman" pitchFamily="18" charset="0"/>
                <a:cs typeface="Times New Roman" pitchFamily="18" charset="0"/>
              </a:rPr>
              <a:t> = (1/R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REF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SAT</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----(2)</a:t>
            </a:r>
            <a:endParaRPr lang="en-US" dirty="0">
              <a:latin typeface="Times New Roman" pitchFamily="18" charset="0"/>
              <a:cs typeface="Times New Roman" pitchFamily="18" charset="0"/>
            </a:endParaRPr>
          </a:p>
        </p:txBody>
      </p:sp>
      <p:sp>
        <p:nvSpPr>
          <p:cNvPr id="8" name="TextBox 7"/>
          <p:cNvSpPr txBox="1"/>
          <p:nvPr/>
        </p:nvSpPr>
        <p:spPr>
          <a:xfrm>
            <a:off x="685800" y="4114800"/>
            <a:ext cx="6273897" cy="369332"/>
          </a:xfrm>
          <a:prstGeom prst="rect">
            <a:avLst/>
          </a:prstGeom>
          <a:noFill/>
        </p:spPr>
        <p:txBody>
          <a:bodyPr wrap="none" rtlCol="0">
            <a:spAutoFit/>
          </a:bodyPr>
          <a:lstStyle/>
          <a:p>
            <a:r>
              <a:rPr lang="en-US" dirty="0" smtClean="0">
                <a:latin typeface="Times New Roman" pitchFamily="18" charset="0"/>
                <a:cs typeface="Times New Roman" pitchFamily="18" charset="0"/>
              </a:rPr>
              <a:t>Similarly, if the output V</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 -V</a:t>
            </a:r>
            <a:r>
              <a:rPr lang="en-US" b="1" baseline="-25000" dirty="0" smtClean="0">
                <a:latin typeface="Times New Roman" pitchFamily="18" charset="0"/>
                <a:cs typeface="Times New Roman" pitchFamily="18" charset="0"/>
              </a:rPr>
              <a:t>SAT, </a:t>
            </a:r>
            <a:r>
              <a:rPr lang="en-US" dirty="0" smtClean="0">
                <a:latin typeface="Times New Roman" pitchFamily="18" charset="0"/>
                <a:cs typeface="Times New Roman" pitchFamily="18" charset="0"/>
              </a:rPr>
              <a:t>then apply nodal analysis at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9" name="TextBox 8"/>
          <p:cNvSpPr txBox="1"/>
          <p:nvPr/>
        </p:nvSpPr>
        <p:spPr>
          <a:xfrm>
            <a:off x="1793334" y="4526340"/>
            <a:ext cx="6301725" cy="156966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0		----(3)</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[V</a:t>
            </a:r>
            <a:r>
              <a:rPr lang="en-US" baseline="-25000" dirty="0" smtClean="0">
                <a:latin typeface="Times New Roman" pitchFamily="18" charset="0"/>
                <a:cs typeface="Times New Roman" pitchFamily="18" charset="0"/>
              </a:rPr>
              <a:t>REF</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SAT</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Thus,</a:t>
            </a:r>
            <a:r>
              <a:rPr lang="en-US" sz="2400" b="1" dirty="0" smtClean="0">
                <a:latin typeface="Times New Roman" pitchFamily="18" charset="0"/>
                <a:cs typeface="Times New Roman" pitchFamily="18" charset="0"/>
              </a:rPr>
              <a:t> V</a:t>
            </a:r>
            <a:r>
              <a:rPr lang="en-US" sz="2400" b="1" baseline="-25000" dirty="0" smtClean="0">
                <a:latin typeface="Times New Roman" pitchFamily="18" charset="0"/>
                <a:cs typeface="Times New Roman" pitchFamily="18" charset="0"/>
              </a:rPr>
              <a:t>LT</a:t>
            </a:r>
            <a:r>
              <a:rPr lang="en-US" sz="2400" b="1" dirty="0" smtClean="0">
                <a:latin typeface="Times New Roman" pitchFamily="18" charset="0"/>
                <a:cs typeface="Times New Roman" pitchFamily="18" charset="0"/>
              </a:rPr>
              <a:t> = (1/R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REF</a:t>
            </a:r>
            <a:r>
              <a:rPr lang="en-US" sz="2400" b="1" dirty="0" smtClean="0">
                <a:latin typeface="Times New Roman" pitchFamily="18" charset="0"/>
                <a:cs typeface="Times New Roman" pitchFamily="18" charset="0"/>
              </a:rPr>
              <a:t>-R</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SAT</a:t>
            </a:r>
            <a:r>
              <a:rPr lang="en-US" sz="2400"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----(4)</a:t>
            </a:r>
            <a:endParaRPr lang="en-US"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836712"/>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152400" y="1371600"/>
            <a:ext cx="2685351" cy="369332"/>
          </a:xfrm>
          <a:prstGeom prst="rect">
            <a:avLst/>
          </a:prstGeom>
          <a:noFill/>
        </p:spPr>
        <p:txBody>
          <a:bodyPr wrap="none" rtlCol="0">
            <a:spAutoFit/>
          </a:bodyPr>
          <a:lstStyle/>
          <a:p>
            <a:r>
              <a:rPr lang="en-US" dirty="0" smtClean="0">
                <a:latin typeface="Times New Roman" pitchFamily="18" charset="0"/>
                <a:cs typeface="Times New Roman" pitchFamily="18" charset="0"/>
              </a:rPr>
              <a:t>From eqn. (2) and eqn. (4),</a:t>
            </a:r>
            <a:endParaRPr lang="en-US" dirty="0">
              <a:latin typeface="Times New Roman" pitchFamily="18" charset="0"/>
              <a:cs typeface="Times New Roman" pitchFamily="18" charset="0"/>
            </a:endParaRPr>
          </a:p>
        </p:txBody>
      </p:sp>
      <p:sp>
        <p:nvSpPr>
          <p:cNvPr id="7" name="Rectangle 6"/>
          <p:cNvSpPr/>
          <p:nvPr/>
        </p:nvSpPr>
        <p:spPr>
          <a:xfrm>
            <a:off x="838200" y="1828800"/>
            <a:ext cx="7264361" cy="58477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solidFill>
                  <a:srgbClr val="FFFF00"/>
                </a:solidFill>
                <a:latin typeface="Times New Roman" pitchFamily="18" charset="0"/>
                <a:cs typeface="Times New Roman" pitchFamily="18" charset="0"/>
              </a:rPr>
              <a:t>Hysteresis</a:t>
            </a:r>
            <a:r>
              <a:rPr lang="en-US"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V</a:t>
            </a:r>
            <a:r>
              <a:rPr lang="en-US" sz="3200" baseline="-25000" dirty="0" smtClean="0">
                <a:latin typeface="Times New Roman" pitchFamily="18" charset="0"/>
                <a:cs typeface="Times New Roman" pitchFamily="18" charset="0"/>
              </a:rPr>
              <a:t>H</a:t>
            </a:r>
            <a:r>
              <a:rPr lang="en-US" sz="3200" dirty="0" smtClean="0">
                <a:latin typeface="Times New Roman" pitchFamily="18" charset="0"/>
                <a:cs typeface="Times New Roman" pitchFamily="18" charset="0"/>
              </a:rPr>
              <a:t> = V</a:t>
            </a:r>
            <a:r>
              <a:rPr lang="en-US" sz="3200" baseline="-25000" dirty="0" smtClean="0">
                <a:latin typeface="Times New Roman" pitchFamily="18" charset="0"/>
                <a:cs typeface="Times New Roman" pitchFamily="18" charset="0"/>
              </a:rPr>
              <a:t>UT</a:t>
            </a:r>
            <a:r>
              <a:rPr lang="en-US" sz="3200" dirty="0" smtClean="0">
                <a:latin typeface="Times New Roman" pitchFamily="18" charset="0"/>
                <a:cs typeface="Times New Roman" pitchFamily="18" charset="0"/>
              </a:rPr>
              <a:t> – V</a:t>
            </a:r>
            <a:r>
              <a:rPr lang="en-US" sz="3200" baseline="-25000" dirty="0" smtClean="0">
                <a:latin typeface="Times New Roman" pitchFamily="18" charset="0"/>
                <a:cs typeface="Times New Roman" pitchFamily="18" charset="0"/>
              </a:rPr>
              <a:t>LT</a:t>
            </a:r>
            <a:r>
              <a:rPr lang="en-US" sz="3200" dirty="0" smtClean="0">
                <a:latin typeface="Times New Roman" pitchFamily="18" charset="0"/>
                <a:cs typeface="Times New Roman" pitchFamily="18" charset="0"/>
              </a:rPr>
              <a:t> = </a:t>
            </a:r>
            <a:r>
              <a:rPr lang="en-US" sz="3200" b="1" dirty="0" smtClean="0">
                <a:latin typeface="Times New Roman" pitchFamily="18" charset="0"/>
                <a:cs typeface="Times New Roman" pitchFamily="18" charset="0"/>
              </a:rPr>
              <a:t>(2R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V</a:t>
            </a:r>
            <a:r>
              <a:rPr lang="en-US" sz="3200" b="1" baseline="-25000" dirty="0" smtClean="0">
                <a:latin typeface="Times New Roman" pitchFamily="18" charset="0"/>
                <a:cs typeface="Times New Roman" pitchFamily="18" charset="0"/>
              </a:rPr>
              <a:t>SAT </a:t>
            </a:r>
            <a:r>
              <a:rPr lang="en-US" sz="3200" b="1" dirty="0" smtClean="0">
                <a:latin typeface="Times New Roman" pitchFamily="18" charset="0"/>
                <a:cs typeface="Times New Roman" pitchFamily="18" charset="0"/>
              </a:rPr>
              <a:t>/R</a:t>
            </a:r>
            <a:r>
              <a:rPr lang="en-US" sz="3200" b="1" baseline="-25000" dirty="0" smtClean="0">
                <a:latin typeface="Times New Roman" pitchFamily="18" charset="0"/>
                <a:cs typeface="Times New Roman" pitchFamily="18" charset="0"/>
              </a:rPr>
              <a:t>1</a:t>
            </a:r>
            <a:r>
              <a:rPr lang="en-US" sz="3200" b="1" dirty="0" smtClean="0">
                <a:latin typeface="Times New Roman" pitchFamily="18" charset="0"/>
                <a:cs typeface="Times New Roman" pitchFamily="18" charset="0"/>
              </a:rPr>
              <a:t>+R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a:t>
            </a:r>
            <a:endParaRPr lang="en-US" sz="3200" dirty="0"/>
          </a:p>
        </p:txBody>
      </p:sp>
      <p:pic>
        <p:nvPicPr>
          <p:cNvPr id="38914" name="Picture 2"/>
          <p:cNvPicPr>
            <a:picLocks noChangeAspect="1" noChangeArrowheads="1"/>
          </p:cNvPicPr>
          <p:nvPr/>
        </p:nvPicPr>
        <p:blipFill>
          <a:blip r:embed="rId2" cstate="print"/>
          <a:srcRect/>
          <a:stretch>
            <a:fillRect/>
          </a:stretch>
        </p:blipFill>
        <p:spPr bwMode="auto">
          <a:xfrm>
            <a:off x="5320" y="2590800"/>
            <a:ext cx="5527300" cy="3352800"/>
          </a:xfrm>
          <a:prstGeom prst="rect">
            <a:avLst/>
          </a:prstGeom>
          <a:ln>
            <a:noFill/>
          </a:ln>
          <a:effectLst>
            <a:outerShdw blurRad="292100" dist="139700" dir="2700000" algn="tl" rotWithShape="0">
              <a:srgbClr val="333333">
                <a:alpha val="65000"/>
              </a:srgbClr>
            </a:outerShdw>
          </a:effectLst>
        </p:spPr>
      </p:pic>
      <p:sp>
        <p:nvSpPr>
          <p:cNvPr id="38916" name="AutoShape 4" descr="Basics of Schmitt Trigger Inverting Hysteresis"/>
          <p:cNvSpPr>
            <a:spLocks noChangeAspect="1" noChangeArrowheads="1"/>
          </p:cNvSpPr>
          <p:nvPr/>
        </p:nvSpPr>
        <p:spPr bwMode="auto">
          <a:xfrm>
            <a:off x="155575" y="-1531938"/>
            <a:ext cx="3543300" cy="32004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17" name="Picture 5"/>
          <p:cNvPicPr>
            <a:picLocks noChangeAspect="1" noChangeArrowheads="1"/>
          </p:cNvPicPr>
          <p:nvPr/>
        </p:nvPicPr>
        <p:blipFill>
          <a:blip r:embed="rId3" cstate="print"/>
          <a:srcRect/>
          <a:stretch>
            <a:fillRect/>
          </a:stretch>
        </p:blipFill>
        <p:spPr bwMode="auto">
          <a:xfrm>
            <a:off x="5600700" y="2895600"/>
            <a:ext cx="3543300" cy="320040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5638800" y="2590800"/>
            <a:ext cx="3444020" cy="307777"/>
          </a:xfrm>
          <a:prstGeom prst="rect">
            <a:avLst/>
          </a:prstGeom>
          <a:solidFill>
            <a:schemeClr val="accent6">
              <a:lumMod val="40000"/>
              <a:lumOff val="60000"/>
            </a:schemeClr>
          </a:solidFill>
          <a:ln>
            <a:solidFill>
              <a:schemeClr val="accent1"/>
            </a:solidFill>
          </a:ln>
        </p:spPr>
        <p:txBody>
          <a:bodyPr wrap="none">
            <a:spAutoFit/>
          </a:bodyPr>
          <a:lstStyle/>
          <a:p>
            <a:r>
              <a:rPr lang="en-US" sz="1400" b="1" dirty="0" smtClean="0">
                <a:latin typeface="Times New Roman" pitchFamily="18" charset="0"/>
                <a:cs typeface="Times New Roman" pitchFamily="18" charset="0"/>
              </a:rPr>
              <a:t>Transfer Characteristic of Schmitt Trigger</a:t>
            </a:r>
            <a:endParaRPr lang="en-US" sz="1400" b="1"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7620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152400" y="1296888"/>
            <a:ext cx="5506316" cy="369332"/>
          </a:xfrm>
          <a:prstGeom prst="rect">
            <a:avLst/>
          </a:prstGeom>
          <a:noFill/>
        </p:spPr>
        <p:txBody>
          <a:bodyPr wrap="none" rtlCol="0">
            <a:spAutoFit/>
          </a:bodyPr>
          <a:lstStyle/>
          <a:p>
            <a:r>
              <a:rPr lang="en-US" dirty="0" smtClean="0">
                <a:latin typeface="Times New Roman" pitchFamily="18" charset="0"/>
                <a:cs typeface="Times New Roman" pitchFamily="18" charset="0"/>
              </a:rPr>
              <a:t>Consider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REF</a:t>
            </a:r>
            <a:r>
              <a:rPr lang="en-US" b="1" dirty="0" smtClean="0">
                <a:latin typeface="Times New Roman" pitchFamily="18" charset="0"/>
                <a:cs typeface="Times New Roman" pitchFamily="18" charset="0"/>
              </a:rPr>
              <a:t> = 0V </a:t>
            </a:r>
            <a:r>
              <a:rPr lang="en-US" dirty="0" smtClean="0">
                <a:latin typeface="Times New Roman" pitchFamily="18" charset="0"/>
                <a:cs typeface="Times New Roman" pitchFamily="18" charset="0"/>
              </a:rPr>
              <a:t>then eqn. (2) and eqn. (4) becomes,</a:t>
            </a:r>
            <a:endParaRPr lang="en-US" dirty="0">
              <a:latin typeface="Times New Roman" pitchFamily="18" charset="0"/>
              <a:cs typeface="Times New Roman" pitchFamily="18" charset="0"/>
            </a:endParaRPr>
          </a:p>
        </p:txBody>
      </p:sp>
      <p:sp>
        <p:nvSpPr>
          <p:cNvPr id="7" name="Rectangle 6"/>
          <p:cNvSpPr/>
          <p:nvPr/>
        </p:nvSpPr>
        <p:spPr>
          <a:xfrm>
            <a:off x="838200" y="1676400"/>
            <a:ext cx="5608843" cy="584775"/>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en-US" sz="3200" dirty="0" smtClean="0">
                <a:solidFill>
                  <a:schemeClr val="bg1"/>
                </a:solidFill>
                <a:latin typeface="Times New Roman" pitchFamily="18" charset="0"/>
                <a:cs typeface="Times New Roman" pitchFamily="18" charset="0"/>
              </a:rPr>
              <a:t>V</a:t>
            </a:r>
            <a:r>
              <a:rPr lang="en-US" sz="3200" baseline="-25000" dirty="0" smtClean="0">
                <a:solidFill>
                  <a:schemeClr val="bg1"/>
                </a:solidFill>
                <a:latin typeface="Times New Roman" pitchFamily="18" charset="0"/>
                <a:cs typeface="Times New Roman" pitchFamily="18" charset="0"/>
              </a:rPr>
              <a:t>UT</a:t>
            </a:r>
            <a:r>
              <a:rPr lang="en-US" sz="3200" dirty="0" smtClean="0">
                <a:solidFill>
                  <a:schemeClr val="bg1"/>
                </a:solidFill>
                <a:latin typeface="Times New Roman" pitchFamily="18" charset="0"/>
                <a:cs typeface="Times New Roman" pitchFamily="18" charset="0"/>
              </a:rPr>
              <a:t> = – V</a:t>
            </a:r>
            <a:r>
              <a:rPr lang="en-US" sz="3200" baseline="-25000" dirty="0" smtClean="0">
                <a:solidFill>
                  <a:schemeClr val="bg1"/>
                </a:solidFill>
                <a:latin typeface="Times New Roman" pitchFamily="18" charset="0"/>
                <a:cs typeface="Times New Roman" pitchFamily="18" charset="0"/>
              </a:rPr>
              <a:t>LT</a:t>
            </a:r>
            <a:r>
              <a:rPr lang="en-US" sz="3200" dirty="0" smtClean="0">
                <a:solidFill>
                  <a:schemeClr val="bg1"/>
                </a:solidFill>
                <a:latin typeface="Times New Roman" pitchFamily="18" charset="0"/>
                <a:cs typeface="Times New Roman" pitchFamily="18" charset="0"/>
              </a:rPr>
              <a:t> = </a:t>
            </a:r>
            <a:r>
              <a:rPr lang="en-US" sz="3200" b="1" dirty="0" smtClean="0">
                <a:solidFill>
                  <a:schemeClr val="bg1"/>
                </a:solidFill>
                <a:latin typeface="Times New Roman" pitchFamily="18" charset="0"/>
                <a:cs typeface="Times New Roman" pitchFamily="18" charset="0"/>
              </a:rPr>
              <a:t>(R</a:t>
            </a:r>
            <a:r>
              <a:rPr lang="en-US" sz="3200" b="1" baseline="-25000" dirty="0" smtClean="0">
                <a:solidFill>
                  <a:schemeClr val="bg1"/>
                </a:solidFill>
                <a:latin typeface="Times New Roman" pitchFamily="18" charset="0"/>
                <a:cs typeface="Times New Roman" pitchFamily="18" charset="0"/>
              </a:rPr>
              <a:t>2</a:t>
            </a:r>
            <a:r>
              <a:rPr lang="en-US" sz="3200" b="1" dirty="0" smtClean="0">
                <a:solidFill>
                  <a:schemeClr val="bg1"/>
                </a:solidFill>
                <a:latin typeface="Times New Roman" pitchFamily="18" charset="0"/>
                <a:cs typeface="Times New Roman" pitchFamily="18" charset="0"/>
              </a:rPr>
              <a:t>V</a:t>
            </a:r>
            <a:r>
              <a:rPr lang="en-US" sz="3200" b="1" baseline="-25000" dirty="0" smtClean="0">
                <a:solidFill>
                  <a:schemeClr val="bg1"/>
                </a:solidFill>
                <a:latin typeface="Times New Roman" pitchFamily="18" charset="0"/>
                <a:cs typeface="Times New Roman" pitchFamily="18" charset="0"/>
              </a:rPr>
              <a:t>SAT </a:t>
            </a:r>
            <a:r>
              <a:rPr lang="en-US" sz="3200" b="1" dirty="0" smtClean="0">
                <a:solidFill>
                  <a:schemeClr val="bg1"/>
                </a:solidFill>
                <a:latin typeface="Times New Roman" pitchFamily="18" charset="0"/>
                <a:cs typeface="Times New Roman" pitchFamily="18" charset="0"/>
              </a:rPr>
              <a:t>/R</a:t>
            </a:r>
            <a:r>
              <a:rPr lang="en-US" sz="3200" b="1" baseline="-25000" dirty="0" smtClean="0">
                <a:solidFill>
                  <a:schemeClr val="bg1"/>
                </a:solidFill>
                <a:latin typeface="Times New Roman" pitchFamily="18" charset="0"/>
                <a:cs typeface="Times New Roman" pitchFamily="18" charset="0"/>
              </a:rPr>
              <a:t>1</a:t>
            </a:r>
            <a:r>
              <a:rPr lang="en-US" sz="3200" b="1" dirty="0" smtClean="0">
                <a:solidFill>
                  <a:schemeClr val="bg1"/>
                </a:solidFill>
                <a:latin typeface="Times New Roman" pitchFamily="18" charset="0"/>
                <a:cs typeface="Times New Roman" pitchFamily="18" charset="0"/>
              </a:rPr>
              <a:t>+R</a:t>
            </a:r>
            <a:r>
              <a:rPr lang="en-US" sz="3200" b="1" baseline="-25000" dirty="0" smtClean="0">
                <a:solidFill>
                  <a:schemeClr val="bg1"/>
                </a:solidFill>
                <a:latin typeface="Times New Roman" pitchFamily="18" charset="0"/>
                <a:cs typeface="Times New Roman" pitchFamily="18" charset="0"/>
              </a:rPr>
              <a:t>2</a:t>
            </a:r>
            <a:r>
              <a:rPr lang="en-US" sz="3200" b="1" dirty="0" smtClean="0">
                <a:solidFill>
                  <a:schemeClr val="bg1"/>
                </a:solidFill>
                <a:latin typeface="Times New Roman" pitchFamily="18" charset="0"/>
                <a:cs typeface="Times New Roman" pitchFamily="18" charset="0"/>
              </a:rPr>
              <a:t>)</a:t>
            </a:r>
            <a:endParaRPr lang="en-US" sz="3200" dirty="0">
              <a:solidFill>
                <a:schemeClr val="bg1"/>
              </a:solidFill>
            </a:endParaRPr>
          </a:p>
        </p:txBody>
      </p:sp>
      <p:pic>
        <p:nvPicPr>
          <p:cNvPr id="39938" name="Picture 2"/>
          <p:cNvPicPr>
            <a:picLocks noChangeAspect="1" noChangeArrowheads="1"/>
          </p:cNvPicPr>
          <p:nvPr/>
        </p:nvPicPr>
        <p:blipFill>
          <a:blip r:embed="rId2" cstate="print"/>
          <a:srcRect/>
          <a:stretch>
            <a:fillRect/>
          </a:stretch>
        </p:blipFill>
        <p:spPr bwMode="auto">
          <a:xfrm>
            <a:off x="2209799" y="2438400"/>
            <a:ext cx="4704409"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TextBox 4"/>
          <p:cNvSpPr txBox="1"/>
          <p:nvPr/>
        </p:nvSpPr>
        <p:spPr>
          <a:xfrm>
            <a:off x="0" y="926068"/>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Application</a:t>
            </a:r>
            <a:endParaRPr lang="en-US" b="1" dirty="0">
              <a:latin typeface="Times New Roman" pitchFamily="18" charset="0"/>
              <a:cs typeface="Times New Roman" pitchFamily="18" charset="0"/>
            </a:endParaRPr>
          </a:p>
        </p:txBody>
      </p:sp>
      <p:sp>
        <p:nvSpPr>
          <p:cNvPr id="40962" name="AutoShape 2" descr="Basics of Schmitt Trigger Inverting Hysteresis"/>
          <p:cNvSpPr>
            <a:spLocks noChangeAspect="1" noChangeArrowheads="1"/>
          </p:cNvSpPr>
          <p:nvPr/>
        </p:nvSpPr>
        <p:spPr bwMode="auto">
          <a:xfrm>
            <a:off x="155575" y="-1531938"/>
            <a:ext cx="3543300" cy="32004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0" y="1524000"/>
            <a:ext cx="9144000" cy="1200329"/>
          </a:xfrm>
          <a:prstGeom prst="rect">
            <a:avLst/>
          </a:prstGeom>
        </p:spPr>
        <p:txBody>
          <a:bodyPr wrap="square">
            <a:spAutoFit/>
          </a:bodyPr>
          <a:lstStyle/>
          <a:p>
            <a:pPr marL="342900" indent="-342900" algn="just">
              <a:buFont typeface="+mj-lt"/>
              <a:buAutoNum type="arabicPeriod"/>
            </a:pPr>
            <a:r>
              <a:rPr lang="en-US" dirty="0" smtClean="0">
                <a:latin typeface="Times New Roman" pitchFamily="18" charset="0"/>
                <a:cs typeface="Times New Roman" pitchFamily="18" charset="0"/>
              </a:rPr>
              <a:t>One important application of Schmitt Trigger is to </a:t>
            </a:r>
            <a:r>
              <a:rPr lang="en-US" b="1" dirty="0" smtClean="0">
                <a:latin typeface="Times New Roman" pitchFamily="18" charset="0"/>
                <a:cs typeface="Times New Roman" pitchFamily="18" charset="0"/>
              </a:rPr>
              <a:t>convert Sine waves into Square </a:t>
            </a:r>
            <a:r>
              <a:rPr lang="en-US" dirty="0" smtClean="0">
                <a:latin typeface="Times New Roman" pitchFamily="18" charset="0"/>
                <a:cs typeface="Times New Roman" pitchFamily="18" charset="0"/>
              </a:rPr>
              <a:t>waves.</a:t>
            </a:r>
          </a:p>
          <a:p>
            <a:pPr marL="342900" indent="-342900" algn="just">
              <a:buFont typeface="+mj-lt"/>
              <a:buAutoNum type="arabicPeriod"/>
            </a:pPr>
            <a:r>
              <a:rPr lang="en-US" dirty="0" smtClean="0">
                <a:latin typeface="Times New Roman" pitchFamily="18" charset="0"/>
                <a:cs typeface="Times New Roman" pitchFamily="18" charset="0"/>
              </a:rPr>
              <a:t>They can be used to </a:t>
            </a:r>
            <a:r>
              <a:rPr lang="en-US" b="1" dirty="0" smtClean="0">
                <a:latin typeface="Times New Roman" pitchFamily="18" charset="0"/>
                <a:cs typeface="Times New Roman" pitchFamily="18" charset="0"/>
              </a:rPr>
              <a:t>eliminate chatter </a:t>
            </a:r>
            <a:r>
              <a:rPr lang="en-US" dirty="0" smtClean="0">
                <a:latin typeface="Times New Roman" pitchFamily="18" charset="0"/>
                <a:cs typeface="Times New Roman" pitchFamily="18" charset="0"/>
              </a:rPr>
              <a:t>in Comparators (a phenomenon where multiple output transitions are produced due to swinging of input signal through the threshold region).</a:t>
            </a:r>
          </a:p>
          <a:p>
            <a:pPr marL="342900" indent="-342900" algn="just">
              <a:buFont typeface="+mj-lt"/>
              <a:buAutoNum type="arabicPeriod"/>
            </a:pPr>
            <a:r>
              <a:rPr lang="en-US" dirty="0" smtClean="0">
                <a:latin typeface="Times New Roman" pitchFamily="18" charset="0"/>
                <a:cs typeface="Times New Roman" pitchFamily="18" charset="0"/>
              </a:rPr>
              <a:t>They can also act as simple ON / OFF Controllers (for example, temperature based switches).</a:t>
            </a:r>
            <a:endParaRPr lang="en-US" dirty="0">
              <a:latin typeface="Times New Roman" pitchFamily="18" charset="0"/>
              <a:cs typeface="Times New Roman" pitchFamily="18" charset="0"/>
            </a:endParaRPr>
          </a:p>
        </p:txBody>
      </p:sp>
      <p:pic>
        <p:nvPicPr>
          <p:cNvPr id="40966" name="Picture 6" descr="Basics of Schmitt Trigger Output"/>
          <p:cNvPicPr>
            <a:picLocks noChangeAspect="1" noChangeArrowheads="1"/>
          </p:cNvPicPr>
          <p:nvPr/>
        </p:nvPicPr>
        <p:blipFill>
          <a:blip r:embed="rId2" cstate="print"/>
          <a:srcRect/>
          <a:stretch>
            <a:fillRect/>
          </a:stretch>
        </p:blipFill>
        <p:spPr bwMode="auto">
          <a:xfrm>
            <a:off x="76200" y="3048000"/>
            <a:ext cx="4353308" cy="266700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4542020" y="3124200"/>
            <a:ext cx="4572000" cy="258532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4163" indent="-284163" algn="just">
              <a:buFont typeface="Times New Roman" pitchFamily="18" charset="0"/>
              <a:buChar char="ᴥ"/>
            </a:pPr>
            <a:r>
              <a:rPr lang="en-US" dirty="0" smtClean="0">
                <a:latin typeface="Times New Roman" pitchFamily="18" charset="0"/>
                <a:cs typeface="Times New Roman" pitchFamily="18" charset="0"/>
              </a:rPr>
              <a:t>If we have a </a:t>
            </a:r>
            <a:r>
              <a:rPr lang="en-US" b="1" dirty="0" smtClean="0">
                <a:latin typeface="Times New Roman" pitchFamily="18" charset="0"/>
                <a:cs typeface="Times New Roman" pitchFamily="18" charset="0"/>
              </a:rPr>
              <a:t>noisy</a:t>
            </a:r>
            <a:r>
              <a:rPr lang="en-US" dirty="0" smtClean="0">
                <a:latin typeface="Times New Roman" pitchFamily="18" charset="0"/>
                <a:cs typeface="Times New Roman" pitchFamily="18" charset="0"/>
              </a:rPr>
              <a:t> input signal as shown figure, the two thresholds of the Schmitt Trigger Circuit will correctly determine the </a:t>
            </a:r>
            <a:r>
              <a:rPr lang="en-US" b="1" dirty="0" smtClean="0">
                <a:latin typeface="Times New Roman" pitchFamily="18" charset="0"/>
                <a:cs typeface="Times New Roman" pitchFamily="18" charset="0"/>
              </a:rPr>
              <a:t>square pulses</a:t>
            </a:r>
            <a:r>
              <a:rPr lang="en-US" dirty="0" smtClean="0">
                <a:latin typeface="Times New Roman" pitchFamily="18" charset="0"/>
                <a:cs typeface="Times New Roman" pitchFamily="18" charset="0"/>
              </a:rPr>
              <a:t>. </a:t>
            </a:r>
          </a:p>
          <a:p>
            <a:pPr marL="284163" indent="-284163" algn="just">
              <a:buFont typeface="Times New Roman" pitchFamily="18" charset="0"/>
              <a:buChar char="ᴥ"/>
            </a:pPr>
            <a:r>
              <a:rPr lang="en-US" dirty="0" smtClean="0">
                <a:latin typeface="Times New Roman" pitchFamily="18" charset="0"/>
                <a:cs typeface="Times New Roman" pitchFamily="18" charset="0"/>
              </a:rPr>
              <a:t>Hence, the basic function of a Schmitt Trigger is to convert noisy square, sine, triangular or any periodic signals into clean square pulses with sharp leading and trailing edges</a:t>
            </a:r>
            <a:endParaRPr lang="en-US"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sp>
        <p:nvSpPr>
          <p:cNvPr id="7" name="Rectangle 6"/>
          <p:cNvSpPr/>
          <p:nvPr/>
        </p:nvSpPr>
        <p:spPr>
          <a:xfrm>
            <a:off x="1143000" y="1524000"/>
            <a:ext cx="74676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An </a:t>
            </a:r>
            <a:r>
              <a:rPr lang="en-US" b="1" dirty="0" smtClean="0">
                <a:latin typeface="Times New Roman" pitchFamily="18" charset="0"/>
                <a:cs typeface="Times New Roman" pitchFamily="18" charset="0"/>
              </a:rPr>
              <a:t>inverting comparator</a:t>
            </a:r>
            <a:r>
              <a:rPr lang="en-US" dirty="0" smtClean="0">
                <a:latin typeface="Times New Roman" pitchFamily="18" charset="0"/>
                <a:cs typeface="Times New Roman" pitchFamily="18" charset="0"/>
              </a:rPr>
              <a:t> is an op-amp based comparator for which a reference voltage is applied to its non-inverting terminal and the input voltage is applied to its inverting terminal.</a:t>
            </a:r>
            <a:endParaRPr lang="en-US" dirty="0">
              <a:latin typeface="Times New Roman" pitchFamily="18" charset="0"/>
              <a:cs typeface="Times New Roman" pitchFamily="18" charset="0"/>
            </a:endParaRPr>
          </a:p>
        </p:txBody>
      </p:sp>
      <p:pic>
        <p:nvPicPr>
          <p:cNvPr id="1026" name="Picture 2" descr="Inverting Comparators"/>
          <p:cNvPicPr>
            <a:picLocks noChangeAspect="1" noChangeArrowheads="1"/>
          </p:cNvPicPr>
          <p:nvPr/>
        </p:nvPicPr>
        <p:blipFill>
          <a:blip r:embed="rId2" cstate="print"/>
          <a:srcRect/>
          <a:stretch>
            <a:fillRect/>
          </a:stretch>
        </p:blipFill>
        <p:spPr bwMode="auto">
          <a:xfrm>
            <a:off x="2209800" y="2590800"/>
            <a:ext cx="5715000" cy="3219451"/>
          </a:xfrm>
          <a:prstGeom prst="rect">
            <a:avLst/>
          </a:prstGeom>
          <a:ln>
            <a:noFill/>
          </a:ln>
          <a:effectLst>
            <a:outerShdw blurRad="292100" dist="139700" dir="2700000" algn="tl" rotWithShape="0">
              <a:srgbClr val="333333">
                <a:alpha val="65000"/>
              </a:srgbClr>
            </a:outerShdw>
          </a:effectLst>
        </p:spPr>
      </p:pic>
      <p:sp>
        <p:nvSpPr>
          <p:cNvPr id="1027" name="Rectangle 3"/>
          <p:cNvSpPr>
            <a:spLocks noChangeArrowheads="1"/>
          </p:cNvSpPr>
          <p:nvPr/>
        </p:nvSpPr>
        <p:spPr bwMode="auto">
          <a:xfrm>
            <a:off x="0" y="6019800"/>
            <a:ext cx="9144000" cy="64633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an inverting comparator is very simple. It produces one of the two values,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the output based on the values of its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Rectangle 4"/>
          <p:cNvSpPr/>
          <p:nvPr/>
        </p:nvSpPr>
        <p:spPr>
          <a:xfrm>
            <a:off x="0" y="914400"/>
            <a:ext cx="397018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Non-Inverting Schmitt Trigger Circuit</a:t>
            </a:r>
            <a:endParaRPr lang="en-US" b="1" dirty="0">
              <a:latin typeface="Times New Roman" pitchFamily="18" charset="0"/>
              <a:cs typeface="Times New Roman" pitchFamily="18" charset="0"/>
            </a:endParaRPr>
          </a:p>
        </p:txBody>
      </p:sp>
      <p:pic>
        <p:nvPicPr>
          <p:cNvPr id="6" name="Picture 4" descr="Basics of Schmitt Trigger Non-Inverting"/>
          <p:cNvPicPr>
            <a:picLocks noChangeAspect="1" noChangeArrowheads="1"/>
          </p:cNvPicPr>
          <p:nvPr/>
        </p:nvPicPr>
        <p:blipFill>
          <a:blip r:embed="rId2" cstate="print"/>
          <a:srcRect/>
          <a:stretch>
            <a:fillRect/>
          </a:stretch>
        </p:blipFill>
        <p:spPr bwMode="auto">
          <a:xfrm>
            <a:off x="2209800" y="1524000"/>
            <a:ext cx="5715000" cy="270905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4431268"/>
            <a:ext cx="10268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Problem</a:t>
            </a:r>
            <a:endParaRPr lang="en-US" b="1" dirty="0">
              <a:latin typeface="Times New Roman" pitchFamily="18" charset="0"/>
              <a:cs typeface="Times New Roman" pitchFamily="18" charset="0"/>
            </a:endParaRPr>
          </a:p>
        </p:txBody>
      </p:sp>
      <p:pic>
        <p:nvPicPr>
          <p:cNvPr id="44034" name="Picture 2"/>
          <p:cNvPicPr>
            <a:picLocks noChangeAspect="1" noChangeArrowheads="1"/>
          </p:cNvPicPr>
          <p:nvPr/>
        </p:nvPicPr>
        <p:blipFill>
          <a:blip r:embed="rId3" cstate="print"/>
          <a:srcRect/>
          <a:stretch>
            <a:fillRect/>
          </a:stretch>
        </p:blipFill>
        <p:spPr bwMode="auto">
          <a:xfrm>
            <a:off x="0" y="5105401"/>
            <a:ext cx="9052560" cy="118588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SCHMITT Trigger</a:t>
            </a:r>
          </a:p>
        </p:txBody>
      </p:sp>
      <p:sp>
        <p:nvSpPr>
          <p:cNvPr id="5" name="Rectangle 4"/>
          <p:cNvSpPr/>
          <p:nvPr/>
        </p:nvSpPr>
        <p:spPr>
          <a:xfrm>
            <a:off x="0" y="914400"/>
            <a:ext cx="10268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Problem</a:t>
            </a:r>
            <a:endParaRPr lang="en-US" b="1"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152400" y="1676400"/>
            <a:ext cx="8915400" cy="1167917"/>
          </a:xfrm>
          <a:prstGeom prst="rect">
            <a:avLst/>
          </a:prstGeom>
          <a:ln>
            <a:noFill/>
          </a:ln>
          <a:effectLst>
            <a:outerShdw blurRad="292100" dist="139700" dir="2700000" algn="tl" rotWithShape="0">
              <a:srgbClr val="333333">
                <a:alpha val="65000"/>
              </a:srgbClr>
            </a:outerShdw>
          </a:effectLst>
        </p:spPr>
      </p:pic>
      <p:pic>
        <p:nvPicPr>
          <p:cNvPr id="45058" name="Picture 2"/>
          <p:cNvPicPr>
            <a:picLocks noChangeAspect="1" noChangeArrowheads="1"/>
          </p:cNvPicPr>
          <p:nvPr/>
        </p:nvPicPr>
        <p:blipFill>
          <a:blip r:embed="rId3" cstate="print"/>
          <a:srcRect/>
          <a:stretch>
            <a:fillRect/>
          </a:stretch>
        </p:blipFill>
        <p:spPr bwMode="auto">
          <a:xfrm>
            <a:off x="2205038" y="3371850"/>
            <a:ext cx="4733925" cy="16573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
        <p:nvSpPr>
          <p:cNvPr id="5122" name="AutoShape 2" descr="astable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astable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astable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057400" y="1676400"/>
            <a:ext cx="4800600" cy="476157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1714500" y="1095375"/>
            <a:ext cx="5715000" cy="4667250"/>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9951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Output Waveform</a:t>
            </a:r>
            <a:endParaRPr lang="en-US" b="1"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360" y="1524000"/>
            <a:ext cx="7864840" cy="1200329"/>
          </a:xfrm>
          <a:prstGeom prst="rect">
            <a:avLst/>
          </a:prstGeom>
          <a:solidFill>
            <a:schemeClr val="accent2">
              <a:lumMod val="20000"/>
              <a:lumOff val="8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Firstly lets assume that the capacitor is fully discharged and the output of the op-amp is saturated at the positive supply rail. </a:t>
            </a:r>
          </a:p>
          <a:p>
            <a:pPr marL="465138" indent="-465138" algn="just">
              <a:buFont typeface="Wingdings" pitchFamily="2" charset="2"/>
              <a:buChar char="Ø"/>
            </a:pPr>
            <a:r>
              <a:rPr lang="en-US" dirty="0" smtClean="0">
                <a:latin typeface="Times New Roman" pitchFamily="18" charset="0"/>
                <a:cs typeface="Times New Roman" pitchFamily="18" charset="0"/>
              </a:rPr>
              <a:t>The capacitor, C starts to charge up from the output voltage, </a:t>
            </a:r>
            <a:r>
              <a:rPr lang="en-US" dirty="0" err="1" smtClean="0">
                <a:latin typeface="Times New Roman" pitchFamily="18" charset="0"/>
                <a:cs typeface="Times New Roman" pitchFamily="18" charset="0"/>
              </a:rPr>
              <a:t>Vout</a:t>
            </a:r>
            <a:r>
              <a:rPr lang="en-US" dirty="0" smtClean="0">
                <a:latin typeface="Times New Roman" pitchFamily="18" charset="0"/>
                <a:cs typeface="Times New Roman" pitchFamily="18" charset="0"/>
              </a:rPr>
              <a:t> through resistor, R at a rate determined by their RC time constant.</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7" name="Rectangle 6"/>
          <p:cNvSpPr/>
          <p:nvPr/>
        </p:nvSpPr>
        <p:spPr>
          <a:xfrm>
            <a:off x="609600" y="3124200"/>
            <a:ext cx="7848600" cy="2031325"/>
          </a:xfrm>
          <a:prstGeom prst="rect">
            <a:avLst/>
          </a:prstGeom>
          <a:solidFill>
            <a:schemeClr val="accent3">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RC circuits that the capacitor wants to charge up fully to the value of </a:t>
            </a:r>
            <a:r>
              <a:rPr lang="en-US" dirty="0" err="1" smtClean="0">
                <a:latin typeface="Times New Roman" pitchFamily="18" charset="0"/>
                <a:cs typeface="Times New Roman" pitchFamily="18" charset="0"/>
              </a:rPr>
              <a:t>Vout</a:t>
            </a:r>
            <a:r>
              <a:rPr lang="en-US" dirty="0" smtClean="0">
                <a:latin typeface="Times New Roman" pitchFamily="18" charset="0"/>
                <a:cs typeface="Times New Roman" pitchFamily="18" charset="0"/>
              </a:rPr>
              <a:t> (which is +V(sat)) within five time constants. </a:t>
            </a:r>
          </a:p>
          <a:p>
            <a:pPr marL="465138" indent="-465138" algn="just">
              <a:buFont typeface="Wingdings" pitchFamily="2" charset="2"/>
              <a:buChar char="Ø"/>
            </a:pPr>
            <a:r>
              <a:rPr lang="en-US" dirty="0" smtClean="0">
                <a:latin typeface="Times New Roman" pitchFamily="18" charset="0"/>
                <a:cs typeface="Times New Roman" pitchFamily="18" charset="0"/>
              </a:rPr>
              <a:t>However, as soon as the capacitors charging voltage at the op-amps inverting (-) terminal is equal to or greater than the voltage at the non-inverting terminal (the op-amps output voltage fraction divided between resistors R1 and R2), the output will change state and be driven to the opposing negative supply rail.</a:t>
            </a:r>
            <a:endParaRPr lang="en-US"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371600"/>
            <a:ext cx="7543800" cy="2031325"/>
          </a:xfrm>
          <a:prstGeom prst="rect">
            <a:avLst/>
          </a:prstGeom>
          <a:solidFill>
            <a:schemeClr val="accent6">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Once the op-amps inverting terminal reaches the new negative reference voltage, -</a:t>
            </a:r>
            <a:r>
              <a:rPr lang="en-US" dirty="0" err="1" smtClean="0">
                <a:latin typeface="Times New Roman" pitchFamily="18" charset="0"/>
                <a:cs typeface="Times New Roman" pitchFamily="18" charset="0"/>
              </a:rPr>
              <a:t>Vref</a:t>
            </a:r>
            <a:r>
              <a:rPr lang="en-US" dirty="0" smtClean="0">
                <a:latin typeface="Times New Roman" pitchFamily="18" charset="0"/>
                <a:cs typeface="Times New Roman" pitchFamily="18" charset="0"/>
              </a:rPr>
              <a:t> at the non-inverting terminal, the op-amp once again changes state and the output is driven to the opposing supply rail voltage, +V(sat). </a:t>
            </a:r>
          </a:p>
          <a:p>
            <a:pPr marL="465138" indent="-465138" algn="just">
              <a:buFont typeface="Wingdings" pitchFamily="2" charset="2"/>
              <a:buChar char="Ø"/>
            </a:pPr>
            <a:r>
              <a:rPr lang="en-US" dirty="0" smtClean="0">
                <a:latin typeface="Times New Roman" pitchFamily="18" charset="0"/>
                <a:cs typeface="Times New Roman" pitchFamily="18" charset="0"/>
              </a:rPr>
              <a:t>The capacitor now see’s a positive voltage across its plates and the charging cycle begins again. Thus, the capacitor is constantly charging and discharging creating an astable op-amp multivibrator output.</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5" name="Rectangle 4"/>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2049" name="Rectangle 1"/>
          <p:cNvSpPr>
            <a:spLocks noChangeArrowheads="1"/>
          </p:cNvSpPr>
          <p:nvPr/>
        </p:nvSpPr>
        <p:spPr bwMode="auto">
          <a:xfrm>
            <a:off x="381000" y="1766501"/>
            <a:ext cx="8077200" cy="2092881"/>
          </a:xfrm>
          <a:prstGeom prst="rect">
            <a:avLst/>
          </a:prstGeom>
          <a:solidFill>
            <a:schemeClr val="accent6">
              <a:lumMod val="60000"/>
              <a:lumOff val="4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UcPeriod"/>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When power is turned ON, </a:t>
            </a:r>
            <a:r>
              <a:rPr kumimoji="0" lang="en-US" sz="19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1900" b="1" i="0" u="none" strike="noStrike" cap="none" normalizeH="0" baseline="-25000" dirty="0" smtClean="0">
                <a:ln>
                  <a:noFill/>
                </a:ln>
                <a:solidFill>
                  <a:schemeClr val="tx1"/>
                </a:solidFill>
                <a:effectLst/>
                <a:latin typeface="Times New Roman" pitchFamily="18" charset="0"/>
                <a:cs typeface="Times New Roman" pitchFamily="18" charset="0"/>
              </a:rPr>
              <a:t>0</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automatically swings either </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800" b="1"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1800" b="1" i="0"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sz="19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or to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since these are the only stable states allowed by Schmitt trigger. Assume it swings to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UcPeriod"/>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Now capacitor starts charging towards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through the feedback path provided by the resistor R   </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to the inverting input. As long as the capacitor voltage </a:t>
            </a:r>
            <a:r>
              <a:rPr kumimoji="0" lang="en-US" sz="1800" b="1"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1800" b="1" i="0" u="none" strike="noStrike" cap="none" normalizeH="0" baseline="-25000" dirty="0" err="1" smtClean="0">
                <a:ln>
                  <a:noFill/>
                </a:ln>
                <a:solidFill>
                  <a:schemeClr val="tx1"/>
                </a:solidFill>
                <a:effectLst/>
                <a:latin typeface="Times New Roman" pitchFamily="18" charset="0"/>
                <a:cs typeface="Times New Roman" pitchFamily="18" charset="0"/>
              </a:rPr>
              <a:t>c</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is less than </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 the output voltage remains at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endParaRPr lang="en-US" baseline="-25000" dirty="0" smtClean="0">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UcPeriod"/>
            </a:pP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050" name="AutoShape 2" descr="V_{0}  "/>
          <p:cNvSpPr>
            <a:spLocks noChangeAspect="1" noChangeArrowheads="1"/>
          </p:cNvSpPr>
          <p:nvPr/>
        </p:nvSpPr>
        <p:spPr bwMode="auto">
          <a:xfrm>
            <a:off x="3241675"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1" name="AutoShape 3" descr="V_{sat}  "/>
          <p:cNvSpPr>
            <a:spLocks noChangeAspect="1" noChangeArrowheads="1"/>
          </p:cNvSpPr>
          <p:nvPr/>
        </p:nvSpPr>
        <p:spPr bwMode="auto">
          <a:xfrm>
            <a:off x="6229350"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 V_{sat}  "/>
          <p:cNvSpPr>
            <a:spLocks noChangeAspect="1" noChangeArrowheads="1"/>
          </p:cNvSpPr>
          <p:nvPr/>
        </p:nvSpPr>
        <p:spPr bwMode="auto">
          <a:xfrm>
            <a:off x="6943725"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3" name="AutoShape 5" descr="+V_{sat}  "/>
          <p:cNvSpPr>
            <a:spLocks noChangeAspect="1" noChangeArrowheads="1"/>
          </p:cNvSpPr>
          <p:nvPr/>
        </p:nvSpPr>
        <p:spPr bwMode="auto">
          <a:xfrm>
            <a:off x="15786100" y="-1968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 V_{sat}  "/>
          <p:cNvSpPr>
            <a:spLocks noChangeAspect="1" noChangeArrowheads="1"/>
          </p:cNvSpPr>
          <p:nvPr/>
        </p:nvSpPr>
        <p:spPr bwMode="auto">
          <a:xfrm>
            <a:off x="4473575" y="920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V_{C}  "/>
          <p:cNvSpPr>
            <a:spLocks noChangeAspect="1" noChangeArrowheads="1"/>
          </p:cNvSpPr>
          <p:nvPr/>
        </p:nvSpPr>
        <p:spPr bwMode="auto">
          <a:xfrm>
            <a:off x="15503525" y="920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7" name="AutoShape 9" descr="\displaystyle V_{UT}  "/>
          <p:cNvSpPr>
            <a:spLocks noChangeAspect="1" noChangeArrowheads="1"/>
          </p:cNvSpPr>
          <p:nvPr/>
        </p:nvSpPr>
        <p:spPr bwMode="auto">
          <a:xfrm>
            <a:off x="16903700" y="9207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9" name="Rectangle 11"/>
          <p:cNvSpPr>
            <a:spLocks noChangeArrowheads="1"/>
          </p:cNvSpPr>
          <p:nvPr/>
        </p:nvSpPr>
        <p:spPr bwMode="auto">
          <a:xfrm>
            <a:off x="381000" y="3955450"/>
            <a:ext cx="8077200" cy="2031325"/>
          </a:xfrm>
          <a:prstGeom prst="rect">
            <a:avLst/>
          </a:prstGeom>
          <a:solidFill>
            <a:schemeClr val="accent3">
              <a:lumMod val="60000"/>
              <a:lumOff val="4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UcPeriod" startAt="3"/>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As soon as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charges to a value slightly greater than </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 input goes positive with respect to the input. This switches the output voltage from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to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514350" lvl="0" indent="-514350" algn="just" eaLnBrk="0" fontAlgn="base" hangingPunct="0">
              <a:spcBef>
                <a:spcPct val="0"/>
              </a:spcBef>
              <a:spcAft>
                <a:spcPct val="0"/>
              </a:spcAft>
              <a:buFont typeface="+mj-lt"/>
              <a:buAutoNum type="romanUcPeriod" startAt="3"/>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As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0</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switches to </a:t>
            </a:r>
            <a:r>
              <a:rPr lang="en-US"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capacitor starts discharging via . The current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discharges capacitor to 0 V and recharges capacitor to</a:t>
            </a:r>
            <a:r>
              <a:rPr lang="en-US" b="1" dirty="0" smtClean="0">
                <a:latin typeface="Times New Roman" pitchFamily="18" charset="0"/>
                <a:cs typeface="Times New Roman" pitchFamily="18" charset="0"/>
              </a:rPr>
              <a:t> –</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When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becomes slightly more negative than the feedback voltage </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output voltage switches back to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060" name="AutoShape 12" descr="V_{C}  "/>
          <p:cNvSpPr>
            <a:spLocks noChangeAspect="1" noChangeArrowheads="1"/>
          </p:cNvSpPr>
          <p:nvPr/>
        </p:nvSpPr>
        <p:spPr bwMode="auto">
          <a:xfrm>
            <a:off x="1781175"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1" name="AutoShape 13" descr="V_{UT}  "/>
          <p:cNvSpPr>
            <a:spLocks noChangeAspect="1" noChangeArrowheads="1"/>
          </p:cNvSpPr>
          <p:nvPr/>
        </p:nvSpPr>
        <p:spPr bwMode="auto">
          <a:xfrm>
            <a:off x="5962650"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2" name="AutoShape 14" descr="+ V_{sat}  "/>
          <p:cNvSpPr>
            <a:spLocks noChangeAspect="1" noChangeArrowheads="1"/>
          </p:cNvSpPr>
          <p:nvPr/>
        </p:nvSpPr>
        <p:spPr bwMode="auto">
          <a:xfrm>
            <a:off x="14995525"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3" name="AutoShape 15" descr="-V_{sat}  "/>
          <p:cNvSpPr>
            <a:spLocks noChangeAspect="1" noChangeArrowheads="1"/>
          </p:cNvSpPr>
          <p:nvPr/>
        </p:nvSpPr>
        <p:spPr bwMode="auto">
          <a:xfrm>
            <a:off x="15422563" y="-204788"/>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4" name="AutoShape 16" descr="V_{0}  "/>
          <p:cNvSpPr>
            <a:spLocks noChangeAspect="1" noChangeArrowheads="1"/>
          </p:cNvSpPr>
          <p:nvPr/>
        </p:nvSpPr>
        <p:spPr bwMode="auto">
          <a:xfrm>
            <a:off x="976313"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5" name="AutoShape 17" descr="-V_{sat}  "/>
          <p:cNvSpPr>
            <a:spLocks noChangeAspect="1" noChangeArrowheads="1"/>
          </p:cNvSpPr>
          <p:nvPr/>
        </p:nvSpPr>
        <p:spPr bwMode="auto">
          <a:xfrm>
            <a:off x="2438400"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6" name="AutoShape 18" descr="I  "/>
          <p:cNvSpPr>
            <a:spLocks noChangeAspect="1" noChangeArrowheads="1"/>
          </p:cNvSpPr>
          <p:nvPr/>
        </p:nvSpPr>
        <p:spPr bwMode="auto">
          <a:xfrm>
            <a:off x="7599363"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7" name="AutoShape 19" descr="V_{LT}  "/>
          <p:cNvSpPr>
            <a:spLocks noChangeAspect="1" noChangeArrowheads="1"/>
          </p:cNvSpPr>
          <p:nvPr/>
        </p:nvSpPr>
        <p:spPr bwMode="auto">
          <a:xfrm>
            <a:off x="13717588"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8" name="AutoShape 20" descr="V_{C}  "/>
          <p:cNvSpPr>
            <a:spLocks noChangeAspect="1" noChangeArrowheads="1"/>
          </p:cNvSpPr>
          <p:nvPr/>
        </p:nvSpPr>
        <p:spPr bwMode="auto">
          <a:xfrm>
            <a:off x="14616113"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69" name="AutoShape 21" descr="V_{LT}  "/>
          <p:cNvSpPr>
            <a:spLocks noChangeAspect="1" noChangeArrowheads="1"/>
          </p:cNvSpPr>
          <p:nvPr/>
        </p:nvSpPr>
        <p:spPr bwMode="auto">
          <a:xfrm>
            <a:off x="2997200" y="373063"/>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70" name="AutoShape 22" descr="+V_{sat}  "/>
          <p:cNvSpPr>
            <a:spLocks noChangeAspect="1" noChangeArrowheads="1"/>
          </p:cNvSpPr>
          <p:nvPr/>
        </p:nvSpPr>
        <p:spPr bwMode="auto">
          <a:xfrm>
            <a:off x="6650038" y="373063"/>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1039" name="Rectangle 15"/>
          <p:cNvSpPr>
            <a:spLocks noChangeArrowheads="1"/>
          </p:cNvSpPr>
          <p:nvPr/>
        </p:nvSpPr>
        <p:spPr bwMode="auto">
          <a:xfrm>
            <a:off x="0" y="1748879"/>
            <a:ext cx="6629400" cy="3847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Voltage across Capacitor at time  t </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is given by the eqn. as </a:t>
            </a:r>
          </a:p>
        </p:txBody>
      </p:sp>
      <p:sp>
        <p:nvSpPr>
          <p:cNvPr id="1040" name="AutoShape 16" descr="t  "/>
          <p:cNvSpPr>
            <a:spLocks noChangeAspect="1" noChangeArrowheads="1"/>
          </p:cNvSpPr>
          <p:nvPr/>
        </p:nvSpPr>
        <p:spPr bwMode="auto">
          <a:xfrm>
            <a:off x="35210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914400" y="2362200"/>
            <a:ext cx="4897495"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 (V</a:t>
            </a:r>
            <a:r>
              <a:rPr lang="en-US" sz="2400" baseline="-25000" dirty="0"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----(1)</a:t>
            </a:r>
            <a:endParaRPr lang="en-US" sz="2400" baseline="-25000" dirty="0">
              <a:latin typeface="Times New Roman" pitchFamily="18" charset="0"/>
              <a:cs typeface="Times New Roman" pitchFamily="18" charset="0"/>
            </a:endParaRPr>
          </a:p>
        </p:txBody>
      </p:sp>
      <p:sp>
        <p:nvSpPr>
          <p:cNvPr id="24" name="Rectangle 23"/>
          <p:cNvSpPr/>
          <p:nvPr/>
        </p:nvSpPr>
        <p:spPr>
          <a:xfrm>
            <a:off x="76200" y="2971800"/>
            <a:ext cx="3741409" cy="707886"/>
          </a:xfrm>
          <a:prstGeom prst="rect">
            <a:avLst/>
          </a:prstGeom>
        </p:spPr>
        <p:txBody>
          <a:bodyPr wrap="none">
            <a:spAutoFit/>
          </a:bodyPr>
          <a:lstStyle/>
          <a:p>
            <a:r>
              <a:rPr lang="en-US" sz="2000" dirty="0" smtClean="0">
                <a:latin typeface="Times New Roman" pitchFamily="18" charset="0"/>
                <a:cs typeface="Times New Roman" pitchFamily="18" charset="0"/>
              </a:rPr>
              <a:t>Where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is Final Value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endParaRPr lang="en-US" sz="2000" baseline="-25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is Initial Value = -</a:t>
            </a:r>
            <a:r>
              <a:rPr lang="el-GR" sz="2000" dirty="0" smtClean="0">
                <a:latin typeface="Times New Roman" pitchFamily="18" charset="0"/>
                <a:cs typeface="Times New Roman" pitchFamily="18" charset="0"/>
              </a:rPr>
              <a:t>β</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endParaRPr lang="en-US" sz="2000" dirty="0"/>
          </a:p>
        </p:txBody>
      </p:sp>
      <p:sp>
        <p:nvSpPr>
          <p:cNvPr id="25" name="TextBox 24"/>
          <p:cNvSpPr txBox="1"/>
          <p:nvPr/>
        </p:nvSpPr>
        <p:spPr>
          <a:xfrm>
            <a:off x="1066800" y="3881735"/>
            <a:ext cx="5801588"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l-GR" sz="2400" dirty="0" smtClean="0">
                <a:latin typeface="Times New Roman" pitchFamily="18" charset="0"/>
                <a:cs typeface="Times New Roman" pitchFamily="18" charset="0"/>
              </a:rPr>
              <a:t>β</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----(2)</a:t>
            </a:r>
          </a:p>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(1+</a:t>
            </a:r>
            <a:r>
              <a:rPr lang="el-GR" sz="2400" dirty="0" smtClean="0">
                <a:latin typeface="Times New Roman" pitchFamily="18" charset="0"/>
                <a:cs typeface="Times New Roman" pitchFamily="18" charset="0"/>
              </a:rPr>
              <a:t>β</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----(3)</a:t>
            </a:r>
          </a:p>
        </p:txBody>
      </p:sp>
      <p:sp>
        <p:nvSpPr>
          <p:cNvPr id="26" name="TextBox 25"/>
          <p:cNvSpPr txBox="1"/>
          <p:nvPr/>
        </p:nvSpPr>
        <p:spPr>
          <a:xfrm>
            <a:off x="381000" y="4800600"/>
            <a:ext cx="6661375"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t= T</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then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 +</a:t>
            </a:r>
            <a:r>
              <a:rPr lang="el-GR" dirty="0" smtClean="0">
                <a:latin typeface="Times New Roman" pitchFamily="18" charset="0"/>
                <a:cs typeface="Times New Roman" pitchFamily="18" charset="0"/>
              </a:rPr>
              <a:t>β</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Switching Takes place, therefore,</a:t>
            </a:r>
            <a:endParaRPr lang="en-US" dirty="0">
              <a:latin typeface="Times New Roman" pitchFamily="18" charset="0"/>
              <a:cs typeface="Times New Roman" pitchFamily="18" charset="0"/>
            </a:endParaRPr>
          </a:p>
        </p:txBody>
      </p:sp>
      <p:sp>
        <p:nvSpPr>
          <p:cNvPr id="27" name="Rectangle 26"/>
          <p:cNvSpPr/>
          <p:nvPr/>
        </p:nvSpPr>
        <p:spPr>
          <a:xfrm>
            <a:off x="1600200" y="5638800"/>
            <a:ext cx="6571030"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r>
              <a:rPr lang="el-GR" sz="2400" dirty="0" smtClean="0">
                <a:latin typeface="Times New Roman" pitchFamily="18" charset="0"/>
                <a:cs typeface="Times New Roman" pitchFamily="18" charset="0"/>
              </a:rPr>
              <a:t> β</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(1+</a:t>
            </a:r>
            <a:r>
              <a:rPr lang="el-GR" sz="2400" dirty="0" smtClean="0">
                <a:latin typeface="Times New Roman" pitchFamily="18" charset="0"/>
                <a:cs typeface="Times New Roman" pitchFamily="18" charset="0"/>
              </a:rPr>
              <a:t>β</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a:t>
            </a:r>
            <a:r>
              <a:rPr lang="en-US" sz="2400" baseline="-25000" dirty="0" smtClean="0">
                <a:latin typeface="Times New Roman" pitchFamily="18" charset="0"/>
                <a:cs typeface="Times New Roman" pitchFamily="18" charset="0"/>
              </a:rPr>
              <a:t>1</a:t>
            </a:r>
            <a:r>
              <a:rPr lang="en-US" sz="2400" baseline="30000" dirty="0" smtClean="0">
                <a:latin typeface="Times New Roman" pitchFamily="18" charset="0"/>
                <a:cs typeface="Times New Roman" pitchFamily="18" charset="0"/>
              </a:rPr>
              <a:t>/RC)	</a:t>
            </a:r>
            <a:r>
              <a:rPr lang="en-US" sz="2400" dirty="0" smtClean="0">
                <a:latin typeface="Times New Roman" pitchFamily="18" charset="0"/>
                <a:cs typeface="Times New Roman" pitchFamily="18" charset="0"/>
              </a:rPr>
              <a:t>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371600"/>
            <a:ext cx="2339102" cy="369332"/>
          </a:xfrm>
          <a:prstGeom prst="rect">
            <a:avLst/>
          </a:prstGeom>
          <a:noFill/>
        </p:spPr>
        <p:txBody>
          <a:bodyPr wrap="none" rtlCol="0">
            <a:spAutoFit/>
          </a:bodyPr>
          <a:lstStyle/>
          <a:p>
            <a:r>
              <a:rPr lang="en-US" dirty="0" smtClean="0">
                <a:latin typeface="Times New Roman" pitchFamily="18" charset="0"/>
                <a:cs typeface="Times New Roman" pitchFamily="18" charset="0"/>
              </a:rPr>
              <a:t>Solving eqn. (4) gives, </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Rectangle 6"/>
          <p:cNvSpPr/>
          <p:nvPr/>
        </p:nvSpPr>
        <p:spPr>
          <a:xfrm>
            <a:off x="1600200" y="1838980"/>
            <a:ext cx="5702202"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latin typeface="Times New Roman" pitchFamily="18" charset="0"/>
                <a:cs typeface="Times New Roman" pitchFamily="18" charset="0"/>
              </a:rPr>
              <a:t>T</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a:t>
            </a:r>
            <a:r>
              <a:rPr lang="el-GR"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 	----(5)</a:t>
            </a:r>
          </a:p>
        </p:txBody>
      </p:sp>
      <p:sp>
        <p:nvSpPr>
          <p:cNvPr id="8" name="TextBox 7"/>
          <p:cNvSpPr txBox="1"/>
          <p:nvPr/>
        </p:nvSpPr>
        <p:spPr>
          <a:xfrm>
            <a:off x="304800" y="2590800"/>
            <a:ext cx="3775393" cy="369332"/>
          </a:xfrm>
          <a:prstGeom prst="rect">
            <a:avLst/>
          </a:prstGeom>
          <a:noFill/>
        </p:spPr>
        <p:txBody>
          <a:bodyPr wrap="none" rtlCol="0">
            <a:spAutoFit/>
          </a:bodyPr>
          <a:lstStyle/>
          <a:p>
            <a:r>
              <a:rPr lang="en-US" dirty="0" smtClean="0">
                <a:latin typeface="Times New Roman" pitchFamily="18" charset="0"/>
                <a:cs typeface="Times New Roman" pitchFamily="18" charset="0"/>
              </a:rPr>
              <a:t>eqn. (5) for half a cycle, for full cycle, </a:t>
            </a:r>
            <a:endParaRPr lang="en-US" dirty="0">
              <a:latin typeface="Times New Roman" pitchFamily="18" charset="0"/>
              <a:cs typeface="Times New Roman" pitchFamily="18" charset="0"/>
            </a:endParaRPr>
          </a:p>
        </p:txBody>
      </p:sp>
      <p:sp>
        <p:nvSpPr>
          <p:cNvPr id="9" name="Rectangle 8"/>
          <p:cNvSpPr/>
          <p:nvPr/>
        </p:nvSpPr>
        <p:spPr>
          <a:xfrm>
            <a:off x="1752600" y="3046512"/>
            <a:ext cx="6625532"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2T</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a:t>
            </a:r>
            <a:r>
              <a:rPr lang="el-GR"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2RC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 	----(6)</a:t>
            </a:r>
          </a:p>
        </p:txBody>
      </p:sp>
      <p:sp>
        <p:nvSpPr>
          <p:cNvPr id="10" name="TextBox 9"/>
          <p:cNvSpPr txBox="1"/>
          <p:nvPr/>
        </p:nvSpPr>
        <p:spPr>
          <a:xfrm>
            <a:off x="457200" y="3810000"/>
            <a:ext cx="2324675" cy="369332"/>
          </a:xfrm>
          <a:prstGeom prst="rect">
            <a:avLst/>
          </a:prstGeom>
          <a:noFill/>
        </p:spPr>
        <p:txBody>
          <a:bodyPr wrap="none" rtlCol="0">
            <a:spAutoFit/>
          </a:bodyPr>
          <a:lstStyle/>
          <a:p>
            <a:r>
              <a:rPr lang="en-US" dirty="0" smtClean="0">
                <a:latin typeface="Times New Roman" pitchFamily="18" charset="0"/>
                <a:cs typeface="Times New Roman" pitchFamily="18" charset="0"/>
              </a:rPr>
              <a:t>If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then, </a:t>
            </a:r>
            <a:r>
              <a:rPr lang="el-GR" dirty="0" smtClean="0">
                <a:latin typeface="Times New Roman" pitchFamily="18" charset="0"/>
                <a:cs typeface="Times New Roman" pitchFamily="18" charset="0"/>
              </a:rPr>
              <a:t>β</a:t>
            </a:r>
            <a:r>
              <a:rPr lang="en-US" dirty="0" smtClean="0">
                <a:latin typeface="Times New Roman" pitchFamily="18" charset="0"/>
                <a:cs typeface="Times New Roman" pitchFamily="18" charset="0"/>
              </a:rPr>
              <a:t> = 0.5, </a:t>
            </a:r>
            <a:endParaRPr lang="en-US" baseline="-25000" dirty="0">
              <a:latin typeface="Times New Roman" pitchFamily="18" charset="0"/>
              <a:cs typeface="Times New Roman" pitchFamily="18" charset="0"/>
            </a:endParaRPr>
          </a:p>
        </p:txBody>
      </p:sp>
      <p:sp>
        <p:nvSpPr>
          <p:cNvPr id="11" name="Rectangle 10"/>
          <p:cNvSpPr/>
          <p:nvPr/>
        </p:nvSpPr>
        <p:spPr>
          <a:xfrm>
            <a:off x="1905000" y="4265712"/>
            <a:ext cx="3855543"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2RC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3	----(7)</a:t>
            </a:r>
          </a:p>
        </p:txBody>
      </p:sp>
      <p:sp>
        <p:nvSpPr>
          <p:cNvPr id="12" name="TextBox 11"/>
          <p:cNvSpPr txBox="1"/>
          <p:nvPr/>
        </p:nvSpPr>
        <p:spPr>
          <a:xfrm>
            <a:off x="609600" y="5105400"/>
            <a:ext cx="1904689" cy="369332"/>
          </a:xfrm>
          <a:prstGeom prst="rect">
            <a:avLst/>
          </a:prstGeom>
          <a:noFill/>
        </p:spPr>
        <p:txBody>
          <a:bodyPr wrap="none" rtlCol="0">
            <a:spAutoFit/>
          </a:bodyPr>
          <a:lstStyle/>
          <a:p>
            <a:r>
              <a:rPr lang="en-US" dirty="0" smtClean="0">
                <a:latin typeface="Times New Roman" pitchFamily="18" charset="0"/>
                <a:cs typeface="Times New Roman" pitchFamily="18" charset="0"/>
              </a:rPr>
              <a:t>If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=1.16R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then,</a:t>
            </a:r>
            <a:endParaRPr lang="en-US" baseline="-25000" dirty="0">
              <a:latin typeface="Times New Roman" pitchFamily="18" charset="0"/>
              <a:cs typeface="Times New Roman" pitchFamily="18" charset="0"/>
            </a:endParaRPr>
          </a:p>
        </p:txBody>
      </p:sp>
      <p:sp>
        <p:nvSpPr>
          <p:cNvPr id="13" name="Rectangle 12"/>
          <p:cNvSpPr/>
          <p:nvPr/>
        </p:nvSpPr>
        <p:spPr>
          <a:xfrm>
            <a:off x="2057400" y="5637312"/>
            <a:ext cx="2932213"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2RC 	----(8)</a:t>
            </a:r>
          </a:p>
        </p:txBody>
      </p:sp>
      <p:sp>
        <p:nvSpPr>
          <p:cNvPr id="14" name="Rectangle 13"/>
          <p:cNvSpPr/>
          <p:nvPr/>
        </p:nvSpPr>
        <p:spPr>
          <a:xfrm>
            <a:off x="5297387" y="5638800"/>
            <a:ext cx="2932213" cy="52322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f = 1/2RC 	----(9)</a:t>
            </a:r>
          </a:p>
        </p:txBody>
      </p:sp>
      <p:sp>
        <p:nvSpPr>
          <p:cNvPr id="15" name="Rectangle 14"/>
          <p:cNvSpPr/>
          <p:nvPr/>
        </p:nvSpPr>
        <p:spPr>
          <a:xfrm>
            <a:off x="4001987" y="6334780"/>
            <a:ext cx="2797561"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pp</a:t>
            </a:r>
            <a:r>
              <a:rPr lang="en-US" sz="2000" b="1" dirty="0" smtClean="0">
                <a:latin typeface="Times New Roman" pitchFamily="18" charset="0"/>
                <a:cs typeface="Times New Roman" pitchFamily="18" charset="0"/>
              </a:rPr>
              <a:t> = 2V</a:t>
            </a:r>
            <a:r>
              <a:rPr lang="en-US" sz="2000" b="1" baseline="-25000" dirty="0" smtClean="0">
                <a:latin typeface="Times New Roman" pitchFamily="18" charset="0"/>
                <a:cs typeface="Times New Roman" pitchFamily="18" charset="0"/>
              </a:rPr>
              <a:t>sat</a:t>
            </a:r>
            <a:r>
              <a:rPr lang="en-US" sz="2000" b="1" dirty="0" smtClean="0">
                <a:latin typeface="Times New Roman" pitchFamily="18" charset="0"/>
                <a:cs typeface="Times New Roman" pitchFamily="18" charset="0"/>
              </a:rPr>
              <a:t> 	----(10)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descr="Square Wave Generator using Op-Am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03" name="Picture 3"/>
          <p:cNvPicPr>
            <a:picLocks noChangeAspect="1" noChangeArrowheads="1"/>
          </p:cNvPicPr>
          <p:nvPr/>
        </p:nvPicPr>
        <p:blipFill>
          <a:blip r:embed="rId2" cstate="print"/>
          <a:srcRect b="9062"/>
          <a:stretch>
            <a:fillRect/>
          </a:stretch>
        </p:blipFill>
        <p:spPr bwMode="auto">
          <a:xfrm>
            <a:off x="-85725" y="1652588"/>
            <a:ext cx="7019925" cy="4062412"/>
          </a:xfrm>
          <a:prstGeom prst="rect">
            <a:avLst/>
          </a:prstGeom>
          <a:ln>
            <a:noFill/>
          </a:ln>
          <a:effectLst>
            <a:outerShdw blurRad="292100" dist="139700" dir="2700000" algn="tl" rotWithShape="0">
              <a:srgbClr val="333333">
                <a:alpha val="65000"/>
              </a:srgbClr>
            </a:outerShdw>
          </a:effec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Astable Multivibrator</a:t>
            </a:r>
          </a:p>
        </p:txBody>
      </p:sp>
      <p:sp>
        <p:nvSpPr>
          <p:cNvPr id="7" name="Rectangle 6"/>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51204" name="Picture 4"/>
          <p:cNvPicPr>
            <a:picLocks noChangeAspect="1" noChangeArrowheads="1"/>
          </p:cNvPicPr>
          <p:nvPr/>
        </p:nvPicPr>
        <p:blipFill>
          <a:blip r:embed="rId3" cstate="print"/>
          <a:srcRect/>
          <a:stretch>
            <a:fillRect/>
          </a:stretch>
        </p:blipFill>
        <p:spPr bwMode="auto">
          <a:xfrm>
            <a:off x="2209800" y="5562600"/>
            <a:ext cx="4560565" cy="500062"/>
          </a:xfrm>
          <a:prstGeom prst="rect">
            <a:avLst/>
          </a:prstGeom>
          <a:ln>
            <a:noFill/>
          </a:ln>
          <a:effectLst>
            <a:outerShdw blurRad="292100" dist="139700" dir="2700000" algn="tl" rotWithShape="0">
              <a:srgbClr val="333333">
                <a:alpha val="65000"/>
              </a:srgbClr>
            </a:outerShdw>
          </a:effectLst>
        </p:spPr>
      </p:pic>
      <p:pic>
        <p:nvPicPr>
          <p:cNvPr id="51205" name="Picture 5"/>
          <p:cNvPicPr>
            <a:picLocks noChangeAspect="1" noChangeArrowheads="1"/>
          </p:cNvPicPr>
          <p:nvPr/>
        </p:nvPicPr>
        <p:blipFill>
          <a:blip r:embed="rId4" cstate="print"/>
          <a:srcRect/>
          <a:stretch>
            <a:fillRect/>
          </a:stretch>
        </p:blipFill>
        <p:spPr bwMode="auto">
          <a:xfrm>
            <a:off x="3657600" y="6161199"/>
            <a:ext cx="1590675" cy="582501"/>
          </a:xfrm>
          <a:prstGeom prst="rect">
            <a:avLst/>
          </a:prstGeom>
          <a:ln>
            <a:noFill/>
          </a:ln>
          <a:effectLst>
            <a:outerShdw blurRad="292100" dist="139700" dir="2700000" algn="tl" rotWithShape="0">
              <a:srgbClr val="333333">
                <a:alpha val="65000"/>
              </a:srgbClr>
            </a:outerShdw>
          </a:effectLst>
        </p:spPr>
      </p:pic>
      <p:pic>
        <p:nvPicPr>
          <p:cNvPr id="51206" name="Picture 6"/>
          <p:cNvPicPr>
            <a:picLocks noChangeAspect="1" noChangeArrowheads="1"/>
          </p:cNvPicPr>
          <p:nvPr/>
        </p:nvPicPr>
        <p:blipFill>
          <a:blip r:embed="rId5" cstate="print"/>
          <a:srcRect/>
          <a:stretch>
            <a:fillRect/>
          </a:stretch>
        </p:blipFill>
        <p:spPr bwMode="auto">
          <a:xfrm>
            <a:off x="7029450" y="1996634"/>
            <a:ext cx="1962150" cy="222294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sp>
        <p:nvSpPr>
          <p:cNvPr id="6" name="Rectangle 3"/>
          <p:cNvSpPr>
            <a:spLocks noChangeArrowheads="1"/>
          </p:cNvSpPr>
          <p:nvPr/>
        </p:nvSpPr>
        <p:spPr bwMode="auto">
          <a:xfrm>
            <a:off x="0" y="1295400"/>
            <a:ext cx="9144000" cy="64633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an inverting comparator is very simple. It produces one of the two values,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the output based on the values of its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15361" name="Rectangle 1"/>
          <p:cNvSpPr>
            <a:spLocks noChangeArrowheads="1"/>
          </p:cNvSpPr>
          <p:nvPr/>
        </p:nvSpPr>
        <p:spPr bwMode="auto">
          <a:xfrm>
            <a:off x="152400" y="2133600"/>
            <a:ext cx="8839200" cy="120032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404813" marR="0" lvl="0" indent="-404813" algn="just" defTabSz="914400" rtl="0" eaLnBrk="1" fontAlgn="base" latinLnBrk="0" hangingPunct="1">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an inverting comparator will be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voltage is greater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404813" marR="0" lvl="0" indent="-404813"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an inverting comparator will be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less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15363" name="Picture 3" descr="Inverting Comparators Eg"/>
          <p:cNvPicPr>
            <a:picLocks noChangeAspect="1" noChangeArrowheads="1"/>
          </p:cNvPicPr>
          <p:nvPr/>
        </p:nvPicPr>
        <p:blipFill>
          <a:blip r:embed="rId2" cstate="print"/>
          <a:srcRect/>
          <a:stretch>
            <a:fillRect/>
          </a:stretch>
        </p:blipFill>
        <p:spPr bwMode="auto">
          <a:xfrm>
            <a:off x="1752600" y="3429000"/>
            <a:ext cx="5715000" cy="321945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1066801" y="1657349"/>
            <a:ext cx="6985820" cy="489402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0" y="1504950"/>
            <a:ext cx="6663418" cy="4743450"/>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6" name="Rectangle 5"/>
          <p:cNvSpPr/>
          <p:nvPr/>
        </p:nvSpPr>
        <p:spPr>
          <a:xfrm>
            <a:off x="0" y="914400"/>
            <a:ext cx="20849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Output Waveforms</a:t>
            </a:r>
            <a:endParaRPr lang="en-US" b="1"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7" name="Rectangle 6"/>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8" name="Rectangle 7"/>
          <p:cNvSpPr/>
          <p:nvPr/>
        </p:nvSpPr>
        <p:spPr>
          <a:xfrm>
            <a:off x="990600" y="1981200"/>
            <a:ext cx="4634602" cy="1200329"/>
          </a:xfrm>
          <a:prstGeom prst="rect">
            <a:avLst/>
          </a:prstGeom>
          <a:solidFill>
            <a:schemeClr val="accent2">
              <a:lumMod val="20000"/>
              <a:lumOff val="80000"/>
            </a:schemeClr>
          </a:solidFill>
          <a:ln>
            <a:solidFill>
              <a:schemeClr val="accent1"/>
            </a:solidFill>
          </a:ln>
        </p:spPr>
        <p:txBody>
          <a:bodyPr wrap="none">
            <a:spAutoFit/>
          </a:bodyPr>
          <a:lstStyle/>
          <a:p>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monostable multivibrator</a:t>
            </a:r>
            <a:r>
              <a:rPr lang="en-US" dirty="0" smtClean="0">
                <a:latin typeface="Times New Roman" pitchFamily="18" charset="0"/>
                <a:cs typeface="Times New Roman" pitchFamily="18" charset="0"/>
              </a:rPr>
              <a:t> is also called as</a:t>
            </a:r>
          </a:p>
          <a:p>
            <a:pPr marL="1257300" lvl="2" indent="-342900">
              <a:buFont typeface="+mj-lt"/>
              <a:buAutoNum type="arabicPeriod"/>
            </a:pPr>
            <a:r>
              <a:rPr lang="en-US" b="1" dirty="0" smtClean="0">
                <a:latin typeface="Times New Roman" pitchFamily="18" charset="0"/>
                <a:cs typeface="Times New Roman" pitchFamily="18" charset="0"/>
              </a:rPr>
              <a:t> One-shot multivibrator</a:t>
            </a:r>
          </a:p>
          <a:p>
            <a:pPr marL="1257300" lvl="2" indent="-342900">
              <a:buFont typeface="+mj-lt"/>
              <a:buAutoNum type="arabicPeriod"/>
            </a:pPr>
            <a:r>
              <a:rPr lang="en-US" b="1" dirty="0" smtClean="0">
                <a:latin typeface="Times New Roman" pitchFamily="18" charset="0"/>
                <a:cs typeface="Times New Roman" pitchFamily="18" charset="0"/>
              </a:rPr>
              <a:t>Time delay circuit</a:t>
            </a:r>
          </a:p>
          <a:p>
            <a:pPr marL="1257300" lvl="2" indent="-342900">
              <a:buFont typeface="+mj-lt"/>
              <a:buAutoNum type="arabicPeriod"/>
            </a:pPr>
            <a:r>
              <a:rPr lang="en-US" b="1" dirty="0" smtClean="0">
                <a:latin typeface="Times New Roman" pitchFamily="18" charset="0"/>
                <a:cs typeface="Times New Roman" pitchFamily="18" charset="0"/>
              </a:rPr>
              <a:t>Gating Circuit</a:t>
            </a:r>
            <a:endParaRPr lang="en-US" dirty="0">
              <a:latin typeface="Times New Roman" pitchFamily="18" charset="0"/>
              <a:cs typeface="Times New Roman" pitchFamily="18" charset="0"/>
            </a:endParaRPr>
          </a:p>
        </p:txBody>
      </p:sp>
      <p:sp>
        <p:nvSpPr>
          <p:cNvPr id="9" name="Rectangle 8"/>
          <p:cNvSpPr/>
          <p:nvPr/>
        </p:nvSpPr>
        <p:spPr>
          <a:xfrm>
            <a:off x="304800" y="3378875"/>
            <a:ext cx="8382000" cy="2308324"/>
          </a:xfrm>
          <a:prstGeom prst="rect">
            <a:avLst/>
          </a:prstGeom>
          <a:solidFill>
            <a:schemeClr val="accent3">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The circuit produces a single pulse of specified duration in response to each </a:t>
            </a:r>
            <a:r>
              <a:rPr lang="en-US" b="1" dirty="0" smtClean="0">
                <a:latin typeface="Times New Roman" pitchFamily="18" charset="0"/>
                <a:cs typeface="Times New Roman" pitchFamily="18" charset="0"/>
              </a:rPr>
              <a:t>external trigger</a:t>
            </a:r>
            <a:r>
              <a:rPr lang="en-US" dirty="0" smtClean="0">
                <a:latin typeface="Times New Roman" pitchFamily="18" charset="0"/>
                <a:cs typeface="Times New Roman" pitchFamily="18" charset="0"/>
              </a:rPr>
              <a:t> signal. For such a circuit, only one </a:t>
            </a:r>
            <a:r>
              <a:rPr lang="en-US" b="1" dirty="0" smtClean="0">
                <a:latin typeface="Times New Roman" pitchFamily="18" charset="0"/>
                <a:cs typeface="Times New Roman" pitchFamily="18" charset="0"/>
              </a:rPr>
              <a:t>stable state</a:t>
            </a:r>
            <a:r>
              <a:rPr lang="en-US" dirty="0" smtClean="0">
                <a:latin typeface="Times New Roman" pitchFamily="18" charset="0"/>
                <a:cs typeface="Times New Roman" pitchFamily="18" charset="0"/>
              </a:rPr>
              <a:t> exists. </a:t>
            </a:r>
          </a:p>
          <a:p>
            <a:pPr marL="465138" indent="-465138" algn="just">
              <a:buFont typeface="Wingdings" pitchFamily="2" charset="2"/>
              <a:buChar char="Ø"/>
            </a:pPr>
            <a:r>
              <a:rPr lang="en-US" dirty="0" smtClean="0">
                <a:latin typeface="Times New Roman" pitchFamily="18" charset="0"/>
                <a:cs typeface="Times New Roman" pitchFamily="18" charset="0"/>
              </a:rPr>
              <a:t>When an external trigger is applied, the output changes its state. The new state is called as </a:t>
            </a:r>
            <a:r>
              <a:rPr lang="en-US" b="1" dirty="0" smtClean="0">
                <a:latin typeface="Times New Roman" pitchFamily="18" charset="0"/>
                <a:cs typeface="Times New Roman" pitchFamily="18" charset="0"/>
              </a:rPr>
              <a:t>a quasi-stable state</a:t>
            </a:r>
            <a:r>
              <a:rPr lang="en-US" dirty="0" smtClean="0">
                <a:latin typeface="Times New Roman" pitchFamily="18" charset="0"/>
                <a:cs typeface="Times New Roman" pitchFamily="18" charset="0"/>
              </a:rPr>
              <a:t>. The circuit remains in this state for a fixed interval of time. After some time it returns back to its original stable state. </a:t>
            </a:r>
          </a:p>
          <a:p>
            <a:pPr marL="465138" indent="-465138" algn="just">
              <a:buFont typeface="Wingdings" pitchFamily="2" charset="2"/>
              <a:buChar char="Ø"/>
            </a:pPr>
            <a:r>
              <a:rPr lang="en-US" dirty="0" smtClean="0">
                <a:latin typeface="Times New Roman" pitchFamily="18" charset="0"/>
                <a:cs typeface="Times New Roman" pitchFamily="18" charset="0"/>
              </a:rPr>
              <a:t>In fact, an internal trigger signal is generated which drives the circuit back to its original stable state. Usually, the</a:t>
            </a:r>
            <a:r>
              <a:rPr lang="en-US" b="1" dirty="0" smtClean="0">
                <a:latin typeface="Times New Roman" pitchFamily="18" charset="0"/>
                <a:cs typeface="Times New Roman" pitchFamily="18" charset="0"/>
              </a:rPr>
              <a:t> charging and discharging of a capacitor</a:t>
            </a:r>
            <a:r>
              <a:rPr lang="en-US" dirty="0" smtClean="0">
                <a:latin typeface="Times New Roman" pitchFamily="18" charset="0"/>
                <a:cs typeface="Times New Roman" pitchFamily="18" charset="0"/>
              </a:rPr>
              <a:t> provide this internal trigger signal.</a:t>
            </a:r>
            <a:endParaRPr lang="en-US"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5121" name="Rectangle 1"/>
          <p:cNvSpPr>
            <a:spLocks noChangeArrowheads="1"/>
          </p:cNvSpPr>
          <p:nvPr/>
        </p:nvSpPr>
        <p:spPr bwMode="auto">
          <a:xfrm>
            <a:off x="0" y="1676400"/>
            <a:ext cx="9144000" cy="1323439"/>
          </a:xfrm>
          <a:prstGeom prst="rect">
            <a:avLst/>
          </a:prstGeom>
          <a:solidFill>
            <a:schemeClr val="accent6">
              <a:lumMod val="40000"/>
              <a:lumOff val="6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diode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D</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connected across the capacitor is called clamping diode. It clamps the capacitor voltage to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0.7V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when the output is at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2000" b="1" i="0"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a:p>
            <a:pPr marL="465138" lvl="0" indent="-465138" algn="just" eaLnBrk="0" fontAlgn="base" hangingPunct="0">
              <a:spcBef>
                <a:spcPct val="0"/>
              </a:spcBef>
              <a:spcAft>
                <a:spcPct val="0"/>
              </a:spcAft>
              <a:buFont typeface="Wingdings" pitchFamily="2" charset="2"/>
              <a:buChar char="Ø"/>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 negative triggering pulse is applied to the Non-inverting terminal of Op-amp through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RC differentiator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circuit</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and diode </a:t>
            </a:r>
            <a:r>
              <a:rPr lang="en-US" sz="2000" b="1" dirty="0" smtClean="0">
                <a:latin typeface="Times New Roman" pitchFamily="18" charset="0"/>
                <a:cs typeface="Times New Roman" pitchFamily="18" charset="0"/>
              </a:rPr>
              <a:t>D</a:t>
            </a:r>
            <a:r>
              <a:rPr lang="en-US" sz="2000" b="1" baseline="-25000" dirty="0" smtClean="0">
                <a:latin typeface="Times New Roman" pitchFamily="18" charset="0"/>
                <a:cs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5126" name="Rectangle 6"/>
          <p:cNvSpPr>
            <a:spLocks noChangeArrowheads="1"/>
          </p:cNvSpPr>
          <p:nvPr/>
        </p:nvSpPr>
        <p:spPr bwMode="auto">
          <a:xfrm>
            <a:off x="0" y="3503713"/>
            <a:ext cx="9144000" cy="2246769"/>
          </a:xfrm>
          <a:prstGeom prst="rect">
            <a:avLst/>
          </a:prstGeom>
          <a:solidFill>
            <a:schemeClr val="accent3">
              <a:lumMod val="60000"/>
              <a:lumOff val="4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LcPeriod"/>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To understand the operation of the circuit, let us assume that the output V</a:t>
            </a:r>
            <a:r>
              <a:rPr kumimoji="0" lang="en-US" sz="2000" b="0" i="0" u="none" strike="noStrike" cap="none" normalizeH="0" baseline="-25000" dirty="0" smtClean="0">
                <a:ln>
                  <a:noFill/>
                </a:ln>
                <a:solidFill>
                  <a:schemeClr val="tx1"/>
                </a:solidFill>
                <a:effectLst/>
                <a:latin typeface="Times New Roman" pitchFamily="18" charset="0"/>
                <a:cs typeface="Times New Roman" pitchFamily="18" charset="0"/>
              </a:rPr>
              <a:t>0</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is at </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sat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i.e. in its stable state.</a:t>
            </a:r>
          </a:p>
          <a:p>
            <a:pPr marL="400050" lvl="0" indent="-400050" algn="just" eaLnBrk="0" fontAlgn="base" hangingPunct="0">
              <a:spcBef>
                <a:spcPct val="0"/>
              </a:spcBef>
              <a:spcAft>
                <a:spcPct val="0"/>
              </a:spcAft>
              <a:buFont typeface="+mj-lt"/>
              <a:buAutoNum type="romanLcPeriod"/>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diode</a:t>
            </a:r>
            <a:r>
              <a:rPr kumimoji="0" lang="en-US" sz="2000" b="0" i="0" u="none" strike="noStrike" cap="none" normalizeH="0" dirty="0" smtClean="0">
                <a:ln>
                  <a:noFill/>
                </a:ln>
                <a:solidFill>
                  <a:schemeClr val="tx1"/>
                </a:solidFill>
                <a:effectLst/>
                <a:latin typeface="Times New Roman" pitchFamily="18" charset="0"/>
                <a:cs typeface="Times New Roman" pitchFamily="18" charset="0"/>
              </a:rPr>
              <a:t> </a:t>
            </a:r>
            <a:r>
              <a:rPr lang="en-US" sz="2000" b="1" dirty="0" smtClean="0">
                <a:latin typeface="Times New Roman" pitchFamily="18" charset="0"/>
                <a:cs typeface="Times New Roman" pitchFamily="18" charset="0"/>
              </a:rPr>
              <a:t>D</a:t>
            </a:r>
            <a:r>
              <a:rPr lang="en-US" sz="2000" b="1"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(Connected across Capacitor) conducts and the voltage across the capacitor C =&gt;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gets clamped to </a:t>
            </a:r>
            <a:r>
              <a:rPr lang="en-US" sz="2000" b="1" dirty="0" smtClean="0">
                <a:latin typeface="Times New Roman" pitchFamily="18" charset="0"/>
                <a:cs typeface="Times New Roman" pitchFamily="18" charset="0"/>
              </a:rPr>
              <a:t>0.7V</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Volts.</a:t>
            </a:r>
          </a:p>
          <a:p>
            <a:pPr marL="400050" lvl="0" indent="-400050" algn="just" eaLnBrk="0" fontAlgn="base" hangingPunct="0">
              <a:spcBef>
                <a:spcPct val="0"/>
              </a:spcBef>
              <a:spcAft>
                <a:spcPct val="0"/>
              </a:spcAft>
              <a:buFont typeface="+mj-lt"/>
              <a:buAutoNum type="romanLcPeriod"/>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voltage at the non-inverting terminal is controlled by voltage divider circuit of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and </a:t>
            </a:r>
            <a:r>
              <a:rPr lang="en-US" sz="2000" b="1" dirty="0" smtClean="0">
                <a:latin typeface="Times New Roman" pitchFamily="18" charset="0"/>
                <a:cs typeface="Times New Roman" pitchFamily="18" charset="0"/>
              </a:rPr>
              <a:t>R</a:t>
            </a:r>
            <a:r>
              <a:rPr lang="en-US" sz="2000" b="1" baseline="-25000" dirty="0" smtClean="0">
                <a:latin typeface="Times New Roman" pitchFamily="18" charset="0"/>
                <a:cs typeface="Times New Roman" pitchFamily="18" charset="0"/>
              </a:rPr>
              <a:t>2.</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lvl="0" algn="just" eaLnBrk="0" fontAlgn="base" hangingPunct="0">
              <a:spcBef>
                <a:spcPct val="0"/>
              </a:spcBef>
              <a:spcAft>
                <a:spcPct val="0"/>
              </a:spcAf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Voltage at non-inverting terminal   (V</a:t>
            </a:r>
            <a:r>
              <a:rPr kumimoji="0" lang="en-US" sz="2000" b="0"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 </a:t>
            </a:r>
            <a:r>
              <a:rPr kumimoji="0" lang="el-GR" sz="2000" b="1" i="0" u="none" strike="noStrike" cap="none" normalizeH="0" baseline="0" dirty="0" smtClean="0">
                <a:ln>
                  <a:noFill/>
                </a:ln>
                <a:solidFill>
                  <a:schemeClr val="tx1"/>
                </a:solidFill>
                <a:effectLst/>
                <a:latin typeface="Times New Roman" pitchFamily="18" charset="0"/>
                <a:cs typeface="Times New Roman" pitchFamily="18" charset="0"/>
              </a:rPr>
              <a:t>β</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000" b="1" i="0" u="none" strike="noStrike" cap="none" normalizeH="0" baseline="-25000" dirty="0" smtClean="0">
                <a:ln>
                  <a:noFill/>
                </a:ln>
                <a:solidFill>
                  <a:schemeClr val="tx1"/>
                </a:solidFill>
                <a:effectLst/>
                <a:latin typeface="Times New Roman" pitchFamily="18" charset="0"/>
                <a:cs typeface="Times New Roman" pitchFamily="18" charset="0"/>
              </a:rPr>
              <a:t>0</a:t>
            </a:r>
            <a:r>
              <a:rPr lang="el-GR"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r>
              <a:rPr lang="el-GR" sz="2000" dirty="0" smtClean="0">
                <a:latin typeface="Times New Roman" pitchFamily="18" charset="0"/>
                <a:cs typeface="Times New Roman" pitchFamily="18" charset="0"/>
              </a:rPr>
              <a:t>β</a:t>
            </a:r>
            <a:r>
              <a:rPr lang="en-US" sz="2000" dirty="0" smtClean="0">
                <a:latin typeface="Times New Roman" pitchFamily="18" charset="0"/>
                <a:cs typeface="Times New Roman" pitchFamily="18" charset="0"/>
              </a:rPr>
              <a:t>= (R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a:t>
            </a:r>
            <a:endParaRPr kumimoji="0" lang="en-US" sz="2000" b="0" i="0" u="none" strike="noStrike" cap="none" normalizeH="0" baseline="-25000" dirty="0" smtClean="0">
              <a:ln>
                <a:noFill/>
              </a:ln>
              <a:solidFill>
                <a:schemeClr val="tx1"/>
              </a:solidFill>
              <a:effectLst/>
              <a:latin typeface="Times New Roman" pitchFamily="18" charset="0"/>
              <a:cs typeface="Times New Roman" pitchFamily="18" charset="0"/>
            </a:endParaRPr>
          </a:p>
        </p:txBody>
      </p:sp>
      <p:pic>
        <p:nvPicPr>
          <p:cNvPr id="5129" name="Picture 9" descr="\displaystyle D_1  "/>
          <p:cNvPicPr>
            <a:picLocks noChangeAspect="1" noChangeArrowheads="1"/>
          </p:cNvPicPr>
          <p:nvPr/>
        </p:nvPicPr>
        <p:blipFill>
          <a:blip r:embed="rId2" cstate="print"/>
          <a:srcRect/>
          <a:stretch>
            <a:fillRect/>
          </a:stretch>
        </p:blipFill>
        <p:spPr bwMode="auto">
          <a:xfrm>
            <a:off x="-4602163" y="-228600"/>
            <a:ext cx="238125" cy="20955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6" name="Rectangle 5"/>
          <p:cNvSpPr/>
          <p:nvPr/>
        </p:nvSpPr>
        <p:spPr>
          <a:xfrm>
            <a:off x="0" y="914400"/>
            <a:ext cx="1197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4097" name="Rectangle 1"/>
          <p:cNvSpPr>
            <a:spLocks noChangeArrowheads="1"/>
          </p:cNvSpPr>
          <p:nvPr/>
        </p:nvSpPr>
        <p:spPr bwMode="auto">
          <a:xfrm>
            <a:off x="0" y="1560016"/>
            <a:ext cx="9144000" cy="4154984"/>
          </a:xfrm>
          <a:prstGeom prst="rect">
            <a:avLst/>
          </a:prstGeom>
          <a:solidFill>
            <a:schemeClr val="accent6">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400050" lvl="0" indent="-400050" algn="just" fontAlgn="base">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If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4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 negative trigger of amplitude</a:t>
            </a:r>
            <a:r>
              <a:rPr lang="en-US" sz="2400" b="1" dirty="0" smtClean="0">
                <a:latin typeface="Times New Roman" pitchFamily="18" charset="0"/>
                <a:cs typeface="Times New Roman" pitchFamily="18" charset="0"/>
              </a:rPr>
              <a:t> V</a:t>
            </a:r>
            <a:r>
              <a:rPr lang="en-US" sz="2400" b="1" baseline="-25000" dirty="0" smtClean="0">
                <a:latin typeface="Times New Roman" pitchFamily="18" charset="0"/>
                <a:cs typeface="Times New Roman" pitchFamily="18" charset="0"/>
              </a:rPr>
              <a:t>1</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is applied to the non-inverting terminal, so that the effective voltage at this terminal is less than </a:t>
            </a:r>
            <a:r>
              <a:rPr lang="en-US" sz="2400" b="1" dirty="0" smtClean="0">
                <a:latin typeface="Times New Roman" pitchFamily="18" charset="0"/>
                <a:cs typeface="Times New Roman" pitchFamily="18" charset="0"/>
              </a:rPr>
              <a:t>0.7V.</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Then the output of the Op-amp changes its state from </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sat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to </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sat</a:t>
            </a:r>
            <a:r>
              <a:rPr kumimoji="0" lang="en-US" sz="2400" b="0" i="0" u="none" strike="noStrike" cap="none" normalizeH="0" baseline="-30000" dirty="0" smtClean="0">
                <a:ln>
                  <a:noFill/>
                </a:ln>
                <a:solidFill>
                  <a:schemeClr val="tx1"/>
                </a:solidFill>
                <a:effectLst/>
                <a:latin typeface="Times New Roman" pitchFamily="18" charset="0"/>
                <a:cs typeface="Times New Roman" pitchFamily="18" charset="0"/>
              </a:rPr>
              <a:t>.</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diode is now reverse biased and the capacitor starts charging exponentially to</a:t>
            </a:r>
            <a:r>
              <a:rPr kumimoji="0" lang="en-US" sz="2400" b="0" i="0" u="none" strike="noStrike" cap="none" normalizeH="0" dirty="0" smtClean="0">
                <a:ln>
                  <a:noFill/>
                </a:ln>
                <a:solidFill>
                  <a:schemeClr val="tx1"/>
                </a:solidFill>
                <a:effectLst/>
                <a:latin typeface="Times New Roman" pitchFamily="18" charset="0"/>
                <a:cs typeface="Times New Roman" pitchFamily="18" charset="0"/>
              </a:rPr>
              <a:t> </a:t>
            </a:r>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V</a:t>
            </a:r>
            <a:r>
              <a:rPr lang="en-US" sz="2400" b="1" baseline="-25000" dirty="0" err="1" smtClean="0">
                <a:latin typeface="Times New Roman" pitchFamily="18" charset="0"/>
                <a:cs typeface="Times New Roman" pitchFamily="18" charset="0"/>
              </a:rPr>
              <a:t>sat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3000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through resistance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t>
            </a:r>
          </a:p>
          <a:p>
            <a:pPr marL="400050" lvl="0" indent="-400050" algn="just" eaLnBrk="0" fontAlgn="base" hangingPunct="0">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voltage at the non-inverting terminal is now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a:t>
            </a:r>
            <a:r>
              <a:rPr lang="el-GR" sz="2400" b="1" dirty="0" smtClean="0">
                <a:latin typeface="Times New Roman" pitchFamily="18" charset="0"/>
                <a:cs typeface="Times New Roman" pitchFamily="18" charset="0"/>
              </a:rPr>
              <a:t>β</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When the capacitor voltage becomes just slightly more negative than </a:t>
            </a:r>
            <a:r>
              <a:rPr lang="en-US" sz="2400" b="1" dirty="0" smtClean="0">
                <a:latin typeface="Times New Roman" pitchFamily="18" charset="0"/>
                <a:cs typeface="Times New Roman" pitchFamily="18" charset="0"/>
              </a:rPr>
              <a:t>-</a:t>
            </a:r>
            <a:r>
              <a:rPr lang="el-GR" sz="2400" b="1" dirty="0" smtClean="0">
                <a:latin typeface="Times New Roman" pitchFamily="18" charset="0"/>
                <a:cs typeface="Times New Roman" pitchFamily="18" charset="0"/>
              </a:rPr>
              <a:t>β</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kumimoji="0" lang="en-US" sz="2400" b="0" i="0" u="none" strike="noStrike" cap="none" normalizeH="0" baseline="-30000" dirty="0" smtClean="0">
                <a:ln>
                  <a:noFill/>
                </a:ln>
                <a:solidFill>
                  <a:schemeClr val="tx1"/>
                </a:solidFill>
                <a:effectLst/>
                <a:latin typeface="Times New Roman" pitchFamily="18" charset="0"/>
                <a:cs typeface="Times New Roman" pitchFamily="18" charset="0"/>
              </a:rPr>
              <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the output of the Op-amp changes its state back to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400050" lvl="0" indent="-400050" algn="just" eaLnBrk="0" fontAlgn="base" hangingPunct="0">
              <a:spcBef>
                <a:spcPct val="0"/>
              </a:spcBef>
              <a:spcAft>
                <a:spcPct val="0"/>
              </a:spcAft>
              <a:buFont typeface="+mj-lt"/>
              <a:buAutoNum type="romanLcPeriod" startAt="4"/>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capacitor now starts charging towards </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0</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through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until </a:t>
            </a:r>
            <a:r>
              <a:rPr lang="en-US" sz="2400" b="1" dirty="0" smtClean="0">
                <a:latin typeface="Times New Roman" pitchFamily="18" charset="0"/>
                <a:cs typeface="Times New Roman" pitchFamily="18" charset="0"/>
              </a:rPr>
              <a:t>V</a:t>
            </a:r>
            <a:r>
              <a:rPr lang="en-US" sz="2400" b="1" baseline="-25000" dirty="0" smtClean="0">
                <a:latin typeface="Times New Roman" pitchFamily="18" charset="0"/>
                <a:cs typeface="Times New Roman" pitchFamily="18" charset="0"/>
              </a:rPr>
              <a:t>C</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reaches </a:t>
            </a:r>
            <a:r>
              <a:rPr lang="en-US" sz="2400" b="1" dirty="0" smtClean="0">
                <a:latin typeface="Times New Roman" pitchFamily="18" charset="0"/>
                <a:cs typeface="Times New Roman" pitchFamily="18" charset="0"/>
              </a:rPr>
              <a:t>0.7V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as capacitor gets clamped to the voltage.</a:t>
            </a:r>
          </a:p>
        </p:txBody>
      </p:sp>
      <p:pic>
        <p:nvPicPr>
          <p:cNvPr id="4100" name="Picture 4" descr="\displaystyle 0.7 V \Rightarrow  "/>
          <p:cNvPicPr>
            <a:picLocks noChangeAspect="1" noChangeArrowheads="1"/>
          </p:cNvPicPr>
          <p:nvPr/>
        </p:nvPicPr>
        <p:blipFill>
          <a:blip r:embed="rId2" cstate="print"/>
          <a:srcRect/>
          <a:stretch>
            <a:fillRect/>
          </a:stretch>
        </p:blipFill>
        <p:spPr bwMode="auto">
          <a:xfrm>
            <a:off x="13919200" y="-411163"/>
            <a:ext cx="733425" cy="171450"/>
          </a:xfrm>
          <a:prstGeom prst="rect">
            <a:avLst/>
          </a:prstGeom>
          <a:noFill/>
        </p:spPr>
      </p:pic>
      <p:pic>
        <p:nvPicPr>
          <p:cNvPr id="4107" name="Picture 11" descr="\displaystyle +V_{sat}  "/>
          <p:cNvPicPr>
            <a:picLocks noChangeAspect="1" noChangeArrowheads="1"/>
          </p:cNvPicPr>
          <p:nvPr/>
        </p:nvPicPr>
        <p:blipFill>
          <a:blip r:embed="rId3" cstate="print"/>
          <a:srcRect/>
          <a:stretch>
            <a:fillRect/>
          </a:stretch>
        </p:blipFill>
        <p:spPr bwMode="auto">
          <a:xfrm>
            <a:off x="18127663" y="412750"/>
            <a:ext cx="504825" cy="20002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
          <p:cNvSpPr>
            <a:spLocks noChangeArrowheads="1"/>
          </p:cNvSpPr>
          <p:nvPr/>
        </p:nvSpPr>
        <p:spPr bwMode="auto">
          <a:xfrm>
            <a:off x="0" y="1748879"/>
            <a:ext cx="6629400" cy="3847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Voltage across Capacitor at time  t </a:t>
            </a:r>
            <a:r>
              <a:rPr kumimoji="0" lang="en-US" sz="19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is given by the eqn. as </a:t>
            </a:r>
          </a:p>
        </p:txBody>
      </p:sp>
      <p:sp>
        <p:nvSpPr>
          <p:cNvPr id="5" name="TextBox 4"/>
          <p:cNvSpPr txBox="1"/>
          <p:nvPr/>
        </p:nvSpPr>
        <p:spPr>
          <a:xfrm>
            <a:off x="914400" y="2362200"/>
            <a:ext cx="4897495"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 (V</a:t>
            </a:r>
            <a:r>
              <a:rPr lang="en-US" sz="2400" baseline="-25000" dirty="0"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----(1)</a:t>
            </a:r>
            <a:endParaRPr lang="en-US" sz="2400" baseline="-25000" dirty="0">
              <a:latin typeface="Times New Roman" pitchFamily="18" charset="0"/>
              <a:cs typeface="Times New Roman" pitchFamily="18" charset="0"/>
            </a:endParaRPr>
          </a:p>
        </p:txBody>
      </p:sp>
      <p:sp>
        <p:nvSpPr>
          <p:cNvPr id="6" name="Rectangle 5"/>
          <p:cNvSpPr/>
          <p:nvPr/>
        </p:nvSpPr>
        <p:spPr>
          <a:xfrm>
            <a:off x="76200" y="2971800"/>
            <a:ext cx="3539623" cy="707886"/>
          </a:xfrm>
          <a:prstGeom prst="rect">
            <a:avLst/>
          </a:prstGeom>
        </p:spPr>
        <p:txBody>
          <a:bodyPr wrap="none">
            <a:spAutoFit/>
          </a:bodyPr>
          <a:lstStyle/>
          <a:p>
            <a:r>
              <a:rPr lang="en-US" sz="2000" dirty="0" smtClean="0">
                <a:latin typeface="Times New Roman" pitchFamily="18" charset="0"/>
                <a:cs typeface="Times New Roman" pitchFamily="18" charset="0"/>
              </a:rPr>
              <a:t>Where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f</a:t>
            </a:r>
            <a:r>
              <a:rPr lang="en-US" sz="2000" dirty="0" smtClean="0">
                <a:latin typeface="Times New Roman" pitchFamily="18" charset="0"/>
                <a:cs typeface="Times New Roman" pitchFamily="18" charset="0"/>
              </a:rPr>
              <a:t>  is Final Value =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endParaRPr lang="en-US" sz="2000" baseline="-25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V</a:t>
            </a:r>
            <a:r>
              <a:rPr lang="en-US" sz="2000" baseline="-25000" dirty="0" smtClean="0">
                <a:latin typeface="Times New Roman" pitchFamily="18" charset="0"/>
                <a:cs typeface="Times New Roman" pitchFamily="18" charset="0"/>
              </a:rPr>
              <a:t>i</a:t>
            </a:r>
            <a:r>
              <a:rPr lang="en-US" sz="2000" dirty="0" smtClean="0">
                <a:latin typeface="Times New Roman" pitchFamily="18" charset="0"/>
                <a:cs typeface="Times New Roman" pitchFamily="18" charset="0"/>
              </a:rPr>
              <a:t> is Initial Value = V</a:t>
            </a:r>
            <a:r>
              <a:rPr lang="en-US" sz="2000" baseline="-25000" dirty="0" smtClean="0">
                <a:latin typeface="Times New Roman" pitchFamily="18" charset="0"/>
                <a:cs typeface="Times New Roman" pitchFamily="18" charset="0"/>
              </a:rPr>
              <a:t>D1</a:t>
            </a:r>
            <a:endParaRPr lang="en-US" sz="2000" baseline="-25000" dirty="0"/>
          </a:p>
        </p:txBody>
      </p:sp>
      <p:sp>
        <p:nvSpPr>
          <p:cNvPr id="7" name="TextBox 6"/>
          <p:cNvSpPr txBox="1"/>
          <p:nvPr/>
        </p:nvSpPr>
        <p:spPr>
          <a:xfrm>
            <a:off x="1066800" y="3881735"/>
            <a:ext cx="5647700"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(V</a:t>
            </a:r>
            <a:r>
              <a:rPr lang="en-US" sz="2400" baseline="-25000" dirty="0" smtClean="0">
                <a:latin typeface="Times New Roman" pitchFamily="18" charset="0"/>
                <a:cs typeface="Times New Roman" pitchFamily="18" charset="0"/>
              </a:rPr>
              <a:t>D1</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----(2)</a:t>
            </a:r>
          </a:p>
        </p:txBody>
      </p:sp>
      <p:sp>
        <p:nvSpPr>
          <p:cNvPr id="8" name="TextBox 7"/>
          <p:cNvSpPr txBox="1"/>
          <p:nvPr/>
        </p:nvSpPr>
        <p:spPr>
          <a:xfrm>
            <a:off x="381000" y="4800600"/>
            <a:ext cx="6661375" cy="369332"/>
          </a:xfrm>
          <a:prstGeom prst="rect">
            <a:avLst/>
          </a:prstGeom>
          <a:noFill/>
        </p:spPr>
        <p:txBody>
          <a:bodyPr wrap="none" rtlCol="0">
            <a:spAutoFit/>
          </a:bodyPr>
          <a:lstStyle/>
          <a:p>
            <a:r>
              <a:rPr lang="en-US" dirty="0" smtClean="0">
                <a:latin typeface="Times New Roman" pitchFamily="18" charset="0"/>
                <a:cs typeface="Times New Roman" pitchFamily="18" charset="0"/>
              </a:rPr>
              <a:t>At t= T, then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 -</a:t>
            </a:r>
            <a:r>
              <a:rPr lang="el-GR" dirty="0" smtClean="0">
                <a:latin typeface="Times New Roman" pitchFamily="18" charset="0"/>
                <a:cs typeface="Times New Roman" pitchFamily="18" charset="0"/>
              </a:rPr>
              <a:t>β</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Switching Takes place, therefore,</a:t>
            </a:r>
            <a:endParaRPr lang="en-US" dirty="0">
              <a:latin typeface="Times New Roman" pitchFamily="18" charset="0"/>
              <a:cs typeface="Times New Roman" pitchFamily="18" charset="0"/>
            </a:endParaRPr>
          </a:p>
        </p:txBody>
      </p:sp>
      <p:sp>
        <p:nvSpPr>
          <p:cNvPr id="9" name="Rectangle 8"/>
          <p:cNvSpPr/>
          <p:nvPr/>
        </p:nvSpPr>
        <p:spPr>
          <a:xfrm>
            <a:off x="1600200" y="5638800"/>
            <a:ext cx="6571030"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(T) =</a:t>
            </a:r>
            <a:r>
              <a:rPr lang="el-GR"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l-GR" sz="2400" dirty="0" smtClean="0">
                <a:latin typeface="Times New Roman" pitchFamily="18" charset="0"/>
                <a:cs typeface="Times New Roman" pitchFamily="18" charset="0"/>
              </a:rPr>
              <a:t>β</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(V</a:t>
            </a:r>
            <a:r>
              <a:rPr lang="en-US" sz="2400" baseline="-25000" dirty="0" smtClean="0">
                <a:latin typeface="Times New Roman" pitchFamily="18" charset="0"/>
                <a:cs typeface="Times New Roman" pitchFamily="18" charset="0"/>
              </a:rPr>
              <a:t>D1</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sat</a:t>
            </a:r>
            <a:r>
              <a:rPr lang="en-US" sz="2400" dirty="0" smtClean="0">
                <a:latin typeface="Times New Roman" pitchFamily="18" charset="0"/>
                <a:cs typeface="Times New Roman" pitchFamily="18" charset="0"/>
              </a:rPr>
              <a:t>) e</a:t>
            </a:r>
            <a:r>
              <a:rPr lang="en-US" sz="2400" baseline="30000" dirty="0" smtClean="0">
                <a:latin typeface="Times New Roman" pitchFamily="18" charset="0"/>
                <a:cs typeface="Times New Roman" pitchFamily="18" charset="0"/>
              </a:rPr>
              <a:t>(-T/RC) 	</a:t>
            </a:r>
            <a:r>
              <a:rPr lang="en-US" sz="2400" dirty="0" smtClean="0">
                <a:latin typeface="Times New Roman" pitchFamily="18" charset="0"/>
                <a:cs typeface="Times New Roman" pitchFamily="18" charset="0"/>
              </a:rPr>
              <a:t> ----(3)</a:t>
            </a:r>
          </a:p>
        </p:txBody>
      </p:sp>
      <p:sp>
        <p:nvSpPr>
          <p:cNvPr id="10"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11" name="Rectangle 10"/>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TextBox 5"/>
          <p:cNvSpPr txBox="1"/>
          <p:nvPr/>
        </p:nvSpPr>
        <p:spPr>
          <a:xfrm>
            <a:off x="304800" y="1371600"/>
            <a:ext cx="2339102" cy="369332"/>
          </a:xfrm>
          <a:prstGeom prst="rect">
            <a:avLst/>
          </a:prstGeom>
          <a:noFill/>
        </p:spPr>
        <p:txBody>
          <a:bodyPr wrap="none" rtlCol="0">
            <a:spAutoFit/>
          </a:bodyPr>
          <a:lstStyle/>
          <a:p>
            <a:r>
              <a:rPr lang="en-US" dirty="0" smtClean="0">
                <a:latin typeface="Times New Roman" pitchFamily="18" charset="0"/>
                <a:cs typeface="Times New Roman" pitchFamily="18" charset="0"/>
              </a:rPr>
              <a:t>Solving eqn. (3) gives, </a:t>
            </a:r>
            <a:endParaRPr lang="en-US" dirty="0">
              <a:latin typeface="Times New Roman" pitchFamily="18" charset="0"/>
              <a:cs typeface="Times New Roman" pitchFamily="18" charset="0"/>
            </a:endParaRPr>
          </a:p>
        </p:txBody>
      </p:sp>
      <p:sp>
        <p:nvSpPr>
          <p:cNvPr id="7" name="Rectangle 6"/>
          <p:cNvSpPr/>
          <p:nvPr/>
        </p:nvSpPr>
        <p:spPr>
          <a:xfrm>
            <a:off x="1600200" y="1838980"/>
            <a:ext cx="6805068"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latin typeface="Times New Roman" pitchFamily="18" charset="0"/>
                <a:cs typeface="Times New Roman" pitchFamily="18" charset="0"/>
              </a:rPr>
              <a:t>T</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a:t>
            </a:r>
            <a:r>
              <a:rPr lang="el-GR" sz="2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RC </a:t>
            </a:r>
            <a:r>
              <a:rPr lang="en-US" sz="2800" b="1" dirty="0" err="1" smtClean="0">
                <a:latin typeface="Times New Roman" pitchFamily="18" charset="0"/>
                <a:cs typeface="Times New Roman" pitchFamily="18" charset="0"/>
              </a:rPr>
              <a:t>ln</a:t>
            </a:r>
            <a:r>
              <a:rPr lang="en-US" sz="2800" b="1" dirty="0" smtClean="0">
                <a:latin typeface="Times New Roman" pitchFamily="18" charset="0"/>
                <a:cs typeface="Times New Roman" pitchFamily="18" charset="0"/>
              </a:rPr>
              <a:t> ((1+V</a:t>
            </a:r>
            <a:r>
              <a:rPr lang="en-US" sz="2800" b="1" baseline="-25000" dirty="0" smtClean="0">
                <a:latin typeface="Times New Roman" pitchFamily="18" charset="0"/>
                <a:cs typeface="Times New Roman" pitchFamily="18" charset="0"/>
              </a:rPr>
              <a:t>D1</a:t>
            </a:r>
            <a:r>
              <a:rPr lang="en-US" sz="2800" b="1" dirty="0" smtClean="0">
                <a:latin typeface="Times New Roman" pitchFamily="18" charset="0"/>
                <a:cs typeface="Times New Roman" pitchFamily="18" charset="0"/>
              </a:rPr>
              <a:t>/</a:t>
            </a:r>
            <a:r>
              <a:rPr lang="en-US" sz="2800" b="1" dirty="0" err="1" smtClean="0">
                <a:latin typeface="Times New Roman" pitchFamily="18" charset="0"/>
                <a:cs typeface="Times New Roman" pitchFamily="18" charset="0"/>
              </a:rPr>
              <a:t>V</a:t>
            </a:r>
            <a:r>
              <a:rPr lang="en-US" sz="2800" b="1" baseline="-25000" dirty="0" err="1" smtClean="0">
                <a:latin typeface="Times New Roman" pitchFamily="18" charset="0"/>
                <a:cs typeface="Times New Roman" pitchFamily="18" charset="0"/>
              </a:rPr>
              <a:t>sat</a:t>
            </a:r>
            <a:r>
              <a:rPr lang="en-US" sz="2800" b="1" dirty="0" smtClean="0">
                <a:latin typeface="Times New Roman" pitchFamily="18" charset="0"/>
                <a:cs typeface="Times New Roman" pitchFamily="18" charset="0"/>
              </a:rPr>
              <a:t>)/(1-</a:t>
            </a:r>
            <a:r>
              <a:rPr lang="el-GR" sz="2800" b="1" dirty="0" smtClean="0">
                <a:latin typeface="Times New Roman" pitchFamily="18" charset="0"/>
                <a:cs typeface="Times New Roman" pitchFamily="18" charset="0"/>
              </a:rPr>
              <a:t>β</a:t>
            </a:r>
            <a:r>
              <a:rPr lang="en-US" sz="2800" b="1" dirty="0" smtClean="0">
                <a:latin typeface="Times New Roman" pitchFamily="18" charset="0"/>
                <a:cs typeface="Times New Roman" pitchFamily="18" charset="0"/>
              </a:rPr>
              <a:t>)) 	----(4)</a:t>
            </a:r>
          </a:p>
        </p:txBody>
      </p:sp>
      <p:sp>
        <p:nvSpPr>
          <p:cNvPr id="8" name="TextBox 7"/>
          <p:cNvSpPr txBox="1"/>
          <p:nvPr/>
        </p:nvSpPr>
        <p:spPr>
          <a:xfrm>
            <a:off x="457200" y="3505200"/>
            <a:ext cx="4237442"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If </a:t>
            </a:r>
            <a:r>
              <a:rPr lang="en-US" sz="2000" dirty="0" err="1" smtClean="0">
                <a:latin typeface="Times New Roman" pitchFamily="18" charset="0"/>
                <a:cs typeface="Times New Roman" pitchFamily="18" charset="0"/>
              </a:rPr>
              <a:t>V</a:t>
            </a:r>
            <a:r>
              <a:rPr lang="en-US" sz="2000" baseline="-25000" dirty="0" err="1" smtClean="0">
                <a:latin typeface="Times New Roman" pitchFamily="18" charset="0"/>
                <a:cs typeface="Times New Roman" pitchFamily="18" charset="0"/>
              </a:rPr>
              <a:t>sat</a:t>
            </a:r>
            <a:r>
              <a:rPr lang="en-US" sz="2000" dirty="0" smtClean="0">
                <a:latin typeface="Times New Roman" pitchFamily="18" charset="0"/>
                <a:cs typeface="Times New Roman" pitchFamily="18" charset="0"/>
              </a:rPr>
              <a:t> &gt;&gt; V</a:t>
            </a:r>
            <a:r>
              <a:rPr lang="en-US" sz="2000" baseline="-25000" dirty="0" smtClean="0">
                <a:latin typeface="Times New Roman" pitchFamily="18" charset="0"/>
                <a:cs typeface="Times New Roman" pitchFamily="18" charset="0"/>
              </a:rPr>
              <a:t>D1</a:t>
            </a:r>
            <a:r>
              <a:rPr lang="en-US" sz="2000" dirty="0" smtClean="0">
                <a:latin typeface="Times New Roman" pitchFamily="18" charset="0"/>
                <a:cs typeface="Times New Roman" pitchFamily="18" charset="0"/>
              </a:rPr>
              <a:t> and R</a:t>
            </a:r>
            <a:r>
              <a:rPr lang="en-US" sz="2000" baseline="-250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=R</a:t>
            </a:r>
            <a:r>
              <a:rPr lang="en-US" sz="2000" baseline="-250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then, </a:t>
            </a:r>
            <a:r>
              <a:rPr lang="el-GR" sz="2000" dirty="0" smtClean="0">
                <a:latin typeface="Times New Roman" pitchFamily="18" charset="0"/>
                <a:cs typeface="Times New Roman" pitchFamily="18" charset="0"/>
              </a:rPr>
              <a:t>β</a:t>
            </a:r>
            <a:r>
              <a:rPr lang="en-US" sz="2000" dirty="0" smtClean="0">
                <a:latin typeface="Times New Roman" pitchFamily="18" charset="0"/>
                <a:cs typeface="Times New Roman" pitchFamily="18" charset="0"/>
              </a:rPr>
              <a:t> = 0.5, </a:t>
            </a:r>
            <a:endParaRPr lang="en-US" sz="2000" baseline="-25000" dirty="0">
              <a:latin typeface="Times New Roman" pitchFamily="18" charset="0"/>
              <a:cs typeface="Times New Roman" pitchFamily="18" charset="0"/>
            </a:endParaRPr>
          </a:p>
        </p:txBody>
      </p:sp>
      <p:sp>
        <p:nvSpPr>
          <p:cNvPr id="9" name="Rectangle 8"/>
          <p:cNvSpPr/>
          <p:nvPr/>
        </p:nvSpPr>
        <p:spPr>
          <a:xfrm>
            <a:off x="1905000" y="4265712"/>
            <a:ext cx="3119700" cy="584775"/>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sz="2800" b="1" dirty="0" smtClean="0">
                <a:latin typeface="Times New Roman" pitchFamily="18" charset="0"/>
                <a:cs typeface="Times New Roman" pitchFamily="18" charset="0"/>
              </a:rPr>
              <a:t>T = </a:t>
            </a:r>
            <a:r>
              <a:rPr lang="en-US" sz="3200" b="1" dirty="0" smtClean="0">
                <a:latin typeface="Times New Roman" pitchFamily="18" charset="0"/>
                <a:cs typeface="Times New Roman" pitchFamily="18" charset="0"/>
              </a:rPr>
              <a:t>0.69</a:t>
            </a:r>
            <a:r>
              <a:rPr lang="en-US" sz="2800" b="1" dirty="0" smtClean="0">
                <a:latin typeface="Times New Roman" pitchFamily="18" charset="0"/>
                <a:cs typeface="Times New Roman" pitchFamily="18" charset="0"/>
              </a:rPr>
              <a:t> RC ----(5)</a:t>
            </a:r>
          </a:p>
        </p:txBody>
      </p:sp>
      <p:sp>
        <p:nvSpPr>
          <p:cNvPr id="10" name="Rectangle 9"/>
          <p:cNvSpPr/>
          <p:nvPr/>
        </p:nvSpPr>
        <p:spPr>
          <a:xfrm>
            <a:off x="5557061" y="2526268"/>
            <a:ext cx="2443939" cy="369332"/>
          </a:xfrm>
          <a:prstGeom prst="rect">
            <a:avLst/>
          </a:prstGeom>
        </p:spPr>
        <p:txBody>
          <a:bodyPr wrap="none">
            <a:spAutoFit/>
          </a:bodyPr>
          <a:lstStyle/>
          <a:p>
            <a:r>
              <a:rPr lang="en-US" b="1" dirty="0" smtClean="0">
                <a:latin typeface="Times New Roman" pitchFamily="18" charset="0"/>
                <a:cs typeface="Times New Roman" pitchFamily="18" charset="0"/>
              </a:rPr>
              <a:t>where, </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 (R</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a:t>
            </a:r>
            <a:endParaRPr lang="en-US"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Monostable Multivibrator</a:t>
            </a:r>
          </a:p>
        </p:txBody>
      </p:sp>
      <p:sp>
        <p:nvSpPr>
          <p:cNvPr id="5" name="Rectangle 4"/>
          <p:cNvSpPr/>
          <p:nvPr/>
        </p:nvSpPr>
        <p:spPr>
          <a:xfrm>
            <a:off x="0" y="533400"/>
            <a:ext cx="91563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NOTE:</a:t>
            </a:r>
            <a:endParaRPr lang="en-US" b="1" dirty="0">
              <a:latin typeface="Times New Roman" pitchFamily="18" charset="0"/>
              <a:cs typeface="Times New Roman" pitchFamily="18" charset="0"/>
            </a:endParaRPr>
          </a:p>
        </p:txBody>
      </p:sp>
      <p:sp>
        <p:nvSpPr>
          <p:cNvPr id="59393" name="Rectangle 1"/>
          <p:cNvSpPr>
            <a:spLocks noChangeArrowheads="1"/>
          </p:cNvSpPr>
          <p:nvPr/>
        </p:nvSpPr>
        <p:spPr bwMode="auto">
          <a:xfrm>
            <a:off x="0" y="914400"/>
            <a:ext cx="9144000" cy="280076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517525" lvl="0" indent="-517525" algn="just" fontAlgn="base">
              <a:spcBef>
                <a:spcPct val="0"/>
              </a:spcBef>
              <a:spcAft>
                <a:spcPct val="0"/>
              </a:spcAft>
              <a:buFont typeface="Wingdings" pitchFamily="2" charset="2"/>
              <a:buChar char="Ø"/>
            </a:pP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For Monostable operation, the trigger pulse width</a:t>
            </a:r>
            <a:r>
              <a:rPr kumimoji="0" lang="en-US" sz="2200" b="0" i="0" u="none" strike="noStrike" cap="none" normalizeH="0" dirty="0" smtClean="0">
                <a:ln>
                  <a:noFill/>
                </a:ln>
                <a:solidFill>
                  <a:schemeClr val="tx1"/>
                </a:solidFill>
                <a:effectLst/>
                <a:latin typeface="Times New Roman" pitchFamily="18" charset="0"/>
                <a:cs typeface="Times New Roman" pitchFamily="18" charset="0"/>
              </a:rPr>
              <a:t> </a:t>
            </a:r>
            <a:r>
              <a:rPr kumimoji="0" lang="en-US" sz="2200" b="1" i="0" u="none" strike="noStrike" cap="none" normalizeH="0" baseline="0" dirty="0" err="1" smtClean="0">
                <a:ln>
                  <a:noFill/>
                </a:ln>
                <a:solidFill>
                  <a:schemeClr val="tx1"/>
                </a:solidFill>
                <a:effectLst/>
                <a:latin typeface="Times New Roman" pitchFamily="18" charset="0"/>
                <a:cs typeface="Times New Roman" pitchFamily="18" charset="0"/>
              </a:rPr>
              <a:t>T</a:t>
            </a:r>
            <a:r>
              <a:rPr kumimoji="0" lang="en-US" sz="2200" b="1" i="0" u="none" strike="noStrike" cap="none" normalizeH="0" baseline="-25000" dirty="0" err="1" smtClean="0">
                <a:ln>
                  <a:noFill/>
                </a:ln>
                <a:solidFill>
                  <a:schemeClr val="tx1"/>
                </a:solidFill>
                <a:effectLst/>
                <a:latin typeface="Times New Roman" pitchFamily="18" charset="0"/>
                <a:cs typeface="Times New Roman" pitchFamily="18" charset="0"/>
              </a:rPr>
              <a:t>p</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should be much less than </a:t>
            </a:r>
            <a:r>
              <a:rPr lang="en-US" sz="2200" b="1" dirty="0" smtClean="0">
                <a:latin typeface="Times New Roman" pitchFamily="18" charset="0"/>
                <a:cs typeface="Times New Roman" pitchFamily="18" charset="0"/>
              </a:rPr>
              <a:t>T</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a:t>
            </a:r>
          </a:p>
          <a:p>
            <a:pPr marL="517525" marR="0" lvl="0" indent="-517525"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The diode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D</a:t>
            </a:r>
            <a:r>
              <a:rPr kumimoji="0" lang="en-US" sz="22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is not essential but it is used to avoid malfunctioning if any positive noise spikes are present in triggering line.</a:t>
            </a:r>
          </a:p>
          <a:p>
            <a:pPr marL="517525" lvl="0" indent="-517525" algn="just" eaLnBrk="0" fontAlgn="base" hangingPunct="0">
              <a:spcBef>
                <a:spcPct val="0"/>
              </a:spcBef>
              <a:spcAft>
                <a:spcPct val="0"/>
              </a:spcAft>
              <a:buFont typeface="Wingdings" pitchFamily="2" charset="2"/>
              <a:buChar char="Ø"/>
            </a:pP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It can be seen from the waveform that the voltage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200" b="1" i="0" u="none" strike="noStrike" cap="none" normalizeH="0" baseline="-25000" dirty="0" smtClean="0">
                <a:ln>
                  <a:noFill/>
                </a:ln>
                <a:solidFill>
                  <a:schemeClr val="tx1"/>
                </a:solidFill>
                <a:effectLst/>
                <a:latin typeface="Times New Roman" pitchFamily="18" charset="0"/>
                <a:cs typeface="Times New Roman" pitchFamily="18" charset="0"/>
              </a:rPr>
              <a:t>C</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does not reach its quiescent value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sz="2200" b="1" i="0" u="none" strike="noStrike" cap="none" normalizeH="0" baseline="-25000" dirty="0" smtClean="0">
                <a:ln>
                  <a:noFill/>
                </a:ln>
                <a:solidFill>
                  <a:schemeClr val="tx1"/>
                </a:solidFill>
                <a:effectLst/>
                <a:latin typeface="Times New Roman" pitchFamily="18" charset="0"/>
                <a:cs typeface="Times New Roman" pitchFamily="18" charset="0"/>
              </a:rPr>
              <a:t>D1</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until time </a:t>
            </a:r>
            <a:r>
              <a:rPr kumimoji="0" lang="en-US" sz="2200" b="1" i="0" u="none" strike="noStrike" cap="none" normalizeH="0" baseline="0" dirty="0" smtClean="0">
                <a:ln>
                  <a:noFill/>
                </a:ln>
                <a:solidFill>
                  <a:schemeClr val="tx1"/>
                </a:solidFill>
                <a:effectLst/>
                <a:latin typeface="Times New Roman" pitchFamily="18" charset="0"/>
                <a:cs typeface="Times New Roman" pitchFamily="18" charset="0"/>
              </a:rPr>
              <a:t>T’&gt;T</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Hence it is necessary that a recovery time (</a:t>
            </a:r>
            <a:r>
              <a:rPr lang="en-US" sz="2200" b="1" dirty="0" smtClean="0">
                <a:latin typeface="Times New Roman" pitchFamily="18" charset="0"/>
                <a:cs typeface="Times New Roman" pitchFamily="18" charset="0"/>
              </a:rPr>
              <a:t>T’&gt;T</a:t>
            </a:r>
            <a:r>
              <a:rPr kumimoji="0" lang="en-US" sz="2200" b="0" i="0" u="none" strike="noStrike" cap="none" normalizeH="0" baseline="0" dirty="0" smtClean="0">
                <a:ln>
                  <a:noFill/>
                </a:ln>
                <a:solidFill>
                  <a:schemeClr val="tx1"/>
                </a:solidFill>
                <a:effectLst/>
                <a:latin typeface="Times New Roman" pitchFamily="18" charset="0"/>
                <a:cs typeface="Times New Roman" pitchFamily="18" charset="0"/>
              </a:rPr>
              <a:t>) be allowed to elapse before the next triggering signal is applied.</a:t>
            </a:r>
          </a:p>
        </p:txBody>
      </p:sp>
      <p:pic>
        <p:nvPicPr>
          <p:cNvPr id="59400" name="Picture 8" descr="T^{'} - T  "/>
          <p:cNvPicPr>
            <a:picLocks noChangeAspect="1" noChangeArrowheads="1"/>
          </p:cNvPicPr>
          <p:nvPr/>
        </p:nvPicPr>
        <p:blipFill>
          <a:blip r:embed="rId2" cstate="print"/>
          <a:srcRect/>
          <a:stretch>
            <a:fillRect/>
          </a:stretch>
        </p:blipFill>
        <p:spPr bwMode="auto">
          <a:xfrm>
            <a:off x="14758988" y="228600"/>
            <a:ext cx="647700" cy="219075"/>
          </a:xfrm>
          <a:prstGeom prst="rect">
            <a:avLst/>
          </a:prstGeom>
          <a:noFill/>
        </p:spPr>
      </p:pic>
      <p:pic>
        <p:nvPicPr>
          <p:cNvPr id="2050" name="Picture 2" descr="https://www.electronics-tutorial.net/wp-content/uploads/2015/09/multivibrator5.png"/>
          <p:cNvPicPr>
            <a:picLocks noChangeAspect="1" noChangeArrowheads="1"/>
          </p:cNvPicPr>
          <p:nvPr/>
        </p:nvPicPr>
        <p:blipFill>
          <a:blip r:embed="rId3" cstate="print"/>
          <a:srcRect/>
          <a:stretch>
            <a:fillRect/>
          </a:stretch>
        </p:blipFill>
        <p:spPr bwMode="auto">
          <a:xfrm>
            <a:off x="5143500" y="3333749"/>
            <a:ext cx="4000500" cy="3676651"/>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rPr>
              <a:t>Triangular</a:t>
            </a:r>
            <a:r>
              <a:rPr kumimoji="0" lang="en-US" altLang="ko-KR" sz="3600" b="1" i="0" u="none" strike="noStrike" kern="1200" cap="none" spc="0" normalizeH="0" noProof="0" dirty="0" smtClean="0">
                <a:ln>
                  <a:noFill/>
                </a:ln>
                <a:solidFill>
                  <a:srgbClr val="FF0000"/>
                </a:solidFill>
                <a:effectLst/>
                <a:uLnTx/>
                <a:uFillTx/>
                <a:latin typeface="Times New Roman" pitchFamily="18" charset="0"/>
                <a:cs typeface="Times New Roman" pitchFamily="18" charset="0"/>
              </a:rPr>
              <a:t> wave Generator</a:t>
            </a:r>
            <a:endParaRPr kumimoji="0" lang="en-US" altLang="ko-KR" sz="3600" b="1" i="0" u="none" strike="noStrike" kern="1200" cap="none" spc="0" normalizeH="0" baseline="0" noProof="0" dirty="0" smtClean="0">
              <a:ln>
                <a:noFill/>
              </a:ln>
              <a:solidFill>
                <a:srgbClr val="FF0000"/>
              </a:solidFill>
              <a:effectLst/>
              <a:uLnTx/>
              <a:uFillTx/>
              <a:latin typeface="Times New Roman" pitchFamily="18" charset="0"/>
              <a:cs typeface="Times New Roman" pitchFamily="18" charset="0"/>
            </a:endParaRPr>
          </a:p>
        </p:txBody>
      </p:sp>
      <p:sp>
        <p:nvSpPr>
          <p:cNvPr id="5" name="Rectangle 4"/>
          <p:cNvSpPr/>
          <p:nvPr/>
        </p:nvSpPr>
        <p:spPr>
          <a:xfrm>
            <a:off x="0" y="914400"/>
            <a:ext cx="18155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Method:1</a:t>
            </a:r>
          </a:p>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3074" name="Picture 2" descr="Triangular Wave Generator Using Op amp"/>
          <p:cNvPicPr>
            <a:picLocks noChangeAspect="1" noChangeArrowheads="1"/>
          </p:cNvPicPr>
          <p:nvPr/>
        </p:nvPicPr>
        <p:blipFill>
          <a:blip r:embed="rId2" cstate="print"/>
          <a:srcRect b="10000"/>
          <a:stretch>
            <a:fillRect/>
          </a:stretch>
        </p:blipFill>
        <p:spPr bwMode="auto">
          <a:xfrm>
            <a:off x="772686" y="1676400"/>
            <a:ext cx="7685514" cy="46482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iangular Wave Generator Using Op amp"/>
          <p:cNvPicPr>
            <a:picLocks noChangeAspect="1" noChangeArrowheads="1"/>
          </p:cNvPicPr>
          <p:nvPr/>
        </p:nvPicPr>
        <p:blipFill>
          <a:blip r:embed="rId2" cstate="print"/>
          <a:srcRect b="16253"/>
          <a:stretch>
            <a:fillRect/>
          </a:stretch>
        </p:blipFill>
        <p:spPr bwMode="auto">
          <a:xfrm>
            <a:off x="4038600" y="1600200"/>
            <a:ext cx="5074356" cy="4419600"/>
          </a:xfrm>
          <a:prstGeom prst="rect">
            <a:avLst/>
          </a:prstGeom>
          <a:noFill/>
        </p:spPr>
      </p:pic>
      <p:pic>
        <p:nvPicPr>
          <p:cNvPr id="5" name="Picture 2" descr="Triangular Wave Generator Using Op amp"/>
          <p:cNvPicPr>
            <a:picLocks noChangeAspect="1" noChangeArrowheads="1"/>
          </p:cNvPicPr>
          <p:nvPr/>
        </p:nvPicPr>
        <p:blipFill>
          <a:blip r:embed="rId3" cstate="print"/>
          <a:srcRect b="10000"/>
          <a:stretch>
            <a:fillRect/>
          </a:stretch>
        </p:blipFill>
        <p:spPr bwMode="auto">
          <a:xfrm>
            <a:off x="0" y="2590800"/>
            <a:ext cx="4724400" cy="2857318"/>
          </a:xfrm>
          <a:prstGeom prst="rect">
            <a:avLst/>
          </a:prstGeom>
          <a:noFill/>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8" name="Rectangle 7"/>
          <p:cNvSpPr/>
          <p:nvPr/>
        </p:nvSpPr>
        <p:spPr>
          <a:xfrm>
            <a:off x="0" y="914400"/>
            <a:ext cx="18155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Method:1</a:t>
            </a:r>
          </a:p>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0" y="1315283"/>
            <a:ext cx="4495800" cy="4247317"/>
          </a:xfrm>
          <a:prstGeom prst="rect">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inverting comparator is; </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inverting terminal of op-amp is greater than zero volts. Hence, the output value of the 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positive half cycle of the sinusoidal input signal.</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Similarly, 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inverting terminal of the op-amp is less than zero volts. Hence, the output value of the 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negative half cycle of the sinusoidal input signal. </a:t>
            </a: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pic>
        <p:nvPicPr>
          <p:cNvPr id="16387" name="Picture 3" descr="Sinusoidal Input Signal"/>
          <p:cNvPicPr>
            <a:picLocks noChangeAspect="1" noChangeArrowheads="1"/>
          </p:cNvPicPr>
          <p:nvPr/>
        </p:nvPicPr>
        <p:blipFill>
          <a:blip r:embed="rId2" cstate="print"/>
          <a:srcRect/>
          <a:stretch>
            <a:fillRect/>
          </a:stretch>
        </p:blipFill>
        <p:spPr bwMode="auto">
          <a:xfrm>
            <a:off x="4524210" y="1295400"/>
            <a:ext cx="4619790" cy="4419600"/>
          </a:xfrm>
          <a:prstGeom prst="rect">
            <a:avLst/>
          </a:prstGeom>
          <a:ln>
            <a:noFill/>
          </a:ln>
          <a:effectLst>
            <a:outerShdw blurRad="292100" dist="139700" dir="2700000" algn="tl" rotWithShape="0">
              <a:srgbClr val="333333">
                <a:alpha val="65000"/>
              </a:srgbClr>
            </a:outerShdw>
          </a:effectLst>
        </p:spPr>
      </p:pic>
      <p:sp>
        <p:nvSpPr>
          <p:cNvPr id="16388" name="Rectangle 4"/>
          <p:cNvSpPr>
            <a:spLocks noChangeArrowheads="1"/>
          </p:cNvSpPr>
          <p:nvPr/>
        </p:nvSpPr>
        <p:spPr bwMode="auto">
          <a:xfrm>
            <a:off x="990600" y="5934670"/>
            <a:ext cx="7848600" cy="923330"/>
          </a:xfrm>
          <a:prstGeom prst="rect">
            <a:avLst/>
          </a:prstGeom>
          <a:solidFill>
            <a:schemeClr val="accent5">
              <a:lumMod val="20000"/>
              <a:lumOff val="80000"/>
            </a:schemeClr>
          </a:solidFill>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465138" indent="-465138" algn="just" fontAlgn="base">
              <a:spcBef>
                <a:spcPct val="0"/>
              </a:spcBef>
              <a:spcAft>
                <a:spcPct val="0"/>
              </a:spcAft>
              <a:buFont typeface="Wingdings" pitchFamily="2" charset="2"/>
              <a:buChar char="ü"/>
            </a:pPr>
            <a:r>
              <a:rPr lang="en-US" dirty="0">
                <a:latin typeface="Times New Roman" pitchFamily="18" charset="0"/>
                <a:cs typeface="Times New Roman" pitchFamily="18" charset="0"/>
              </a:rPr>
              <a:t>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he output transitions either from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or from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p>
          <a:p>
            <a:pPr marL="465138" indent="-465138" algn="just" fontAlgn="base">
              <a:spcBef>
                <a:spcPct val="0"/>
              </a:spcBef>
              <a:spcAft>
                <a:spcPct val="0"/>
              </a:spcAft>
              <a:buFont typeface="Wingdings" pitchFamily="2" charset="2"/>
              <a:buChar char="ü"/>
            </a:pPr>
            <a:r>
              <a:rPr lang="en-US" dirty="0" smtClean="0">
                <a:latin typeface="Times New Roman" pitchFamily="18" charset="0"/>
                <a:cs typeface="Times New Roman" pitchFamily="18" charset="0"/>
              </a:rPr>
              <a:t>Output changes its value when the input is crossing zero volts. </a:t>
            </a:r>
          </a:p>
          <a:p>
            <a:pPr marL="465138" indent="-465138" algn="just" fontAlgn="base">
              <a:spcBef>
                <a:spcPct val="0"/>
              </a:spcBef>
              <a:spcAft>
                <a:spcPct val="0"/>
              </a:spcAft>
              <a:buFont typeface="Wingdings" pitchFamily="2" charset="2"/>
              <a:buChar char="ü"/>
            </a:pPr>
            <a:r>
              <a:rPr lang="en-US" dirty="0" smtClean="0">
                <a:latin typeface="Times New Roman" pitchFamily="18" charset="0"/>
                <a:cs typeface="Times New Roman" pitchFamily="18" charset="0"/>
              </a:rPr>
              <a:t>Hence, the above circuit is also called as </a:t>
            </a:r>
            <a:r>
              <a:rPr lang="en-US" b="1" dirty="0" smtClean="0">
                <a:latin typeface="Times New Roman" pitchFamily="18" charset="0"/>
                <a:cs typeface="Times New Roman" pitchFamily="18" charset="0"/>
              </a:rPr>
              <a:t>inverting zero crossing detector.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720840"/>
            <a:ext cx="87630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Basically, triangular wave is generated by alternatively charging and discharging a capacitor with a constant current. </a:t>
            </a:r>
          </a:p>
          <a:p>
            <a:pPr marL="465138" indent="-465138" algn="just">
              <a:buFont typeface="Wingdings" pitchFamily="2" charset="2"/>
              <a:buChar char="Ø"/>
            </a:pPr>
            <a:r>
              <a:rPr lang="en-US" dirty="0" smtClean="0">
                <a:latin typeface="Times New Roman" pitchFamily="18" charset="0"/>
                <a:cs typeface="Times New Roman" pitchFamily="18" charset="0"/>
              </a:rPr>
              <a:t>This is achieved by connecting integrator circuit at the output of square wave generator. Assume that </a:t>
            </a:r>
            <a:r>
              <a:rPr lang="en-US" b="1" dirty="0" smtClean="0">
                <a:latin typeface="Times New Roman" pitchFamily="18" charset="0"/>
                <a:cs typeface="Times New Roman" pitchFamily="18" charset="0"/>
              </a:rPr>
              <a:t>V’</a:t>
            </a:r>
            <a:r>
              <a:rPr lang="en-US" dirty="0" smtClean="0">
                <a:latin typeface="Times New Roman" pitchFamily="18" charset="0"/>
                <a:cs typeface="Times New Roman" pitchFamily="18" charset="0"/>
              </a:rPr>
              <a:t> is high at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dirty="0" smtClean="0">
                <a:latin typeface="Times New Roman" pitchFamily="18" charset="0"/>
                <a:cs typeface="Times New Roman" pitchFamily="18" charset="0"/>
              </a:rPr>
              <a:t>. </a:t>
            </a:r>
          </a:p>
          <a:p>
            <a:pPr marL="465138" indent="-465138" algn="just">
              <a:buFont typeface="Wingdings" pitchFamily="2" charset="2"/>
              <a:buChar char="Ø"/>
            </a:pPr>
            <a:r>
              <a:rPr lang="en-US" dirty="0" smtClean="0">
                <a:latin typeface="Times New Roman" pitchFamily="18" charset="0"/>
                <a:cs typeface="Times New Roman" pitchFamily="18" charset="0"/>
              </a:rPr>
              <a:t>This forces a constant current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through C (left to right) to drive V</a:t>
            </a:r>
            <a:r>
              <a:rPr lang="en-US" baseline="-25000" dirty="0" smtClean="0">
                <a:latin typeface="Times New Roman" pitchFamily="18" charset="0"/>
                <a:cs typeface="Times New Roman" pitchFamily="18" charset="0"/>
              </a:rPr>
              <a:t>o</a:t>
            </a:r>
            <a:r>
              <a:rPr lang="en-US" dirty="0" smtClean="0">
                <a:latin typeface="Times New Roman" pitchFamily="18" charset="0"/>
                <a:cs typeface="Times New Roman" pitchFamily="18" charset="0"/>
              </a:rPr>
              <a:t> negative linearly. </a:t>
            </a:r>
          </a:p>
          <a:p>
            <a:pPr marL="465138" indent="-465138" algn="just">
              <a:buFont typeface="Wingdings" pitchFamily="2" charset="2"/>
              <a:buChar char="Ø"/>
            </a:pPr>
            <a:r>
              <a:rPr lang="en-US" dirty="0" smtClean="0">
                <a:latin typeface="Times New Roman" pitchFamily="18" charset="0"/>
                <a:cs typeface="Times New Roman" pitchFamily="18" charset="0"/>
              </a:rPr>
              <a:t>When </a:t>
            </a:r>
            <a:r>
              <a:rPr lang="en-US" b="1" dirty="0" smtClean="0">
                <a:latin typeface="Times New Roman" pitchFamily="18" charset="0"/>
                <a:cs typeface="Times New Roman" pitchFamily="18" charset="0"/>
              </a:rPr>
              <a:t>V’</a:t>
            </a:r>
            <a:r>
              <a:rPr lang="en-US" dirty="0" smtClean="0">
                <a:latin typeface="Times New Roman" pitchFamily="18" charset="0"/>
                <a:cs typeface="Times New Roman" pitchFamily="18" charset="0"/>
              </a:rPr>
              <a:t> is low at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dirty="0" smtClean="0">
                <a:latin typeface="Times New Roman" pitchFamily="18" charset="0"/>
                <a:cs typeface="Times New Roman" pitchFamily="18" charset="0"/>
              </a:rPr>
              <a:t>, it forces a constant current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 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through C (right to left) to drive </a:t>
            </a:r>
            <a:r>
              <a:rPr lang="en-US" b="1" dirty="0" smtClean="0">
                <a:latin typeface="Times New Roman" pitchFamily="18" charset="0"/>
                <a:cs typeface="Times New Roman" pitchFamily="18" charset="0"/>
              </a:rPr>
              <a:t>V</a:t>
            </a:r>
            <a:r>
              <a:rPr lang="en-US" b="1" baseline="-25000" dirty="0" smtClean="0">
                <a:latin typeface="Times New Roman" pitchFamily="18" charset="0"/>
                <a:cs typeface="Times New Roman" pitchFamily="18" charset="0"/>
              </a:rPr>
              <a:t>o</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positive, linearly. </a:t>
            </a:r>
          </a:p>
          <a:p>
            <a:pPr marL="465138" indent="-465138" algn="just">
              <a:buFont typeface="Wingdings" pitchFamily="2" charset="2"/>
              <a:buChar char="Ø"/>
            </a:pPr>
            <a:r>
              <a:rPr lang="en-US" dirty="0" smtClean="0">
                <a:latin typeface="Times New Roman" pitchFamily="18" charset="0"/>
                <a:cs typeface="Times New Roman" pitchFamily="18" charset="0"/>
              </a:rPr>
              <a:t>The frequency of the triangular wave is same as that of</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square wave.</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1197764"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Method:1</a:t>
            </a:r>
          </a:p>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7" name="Rectangle 6"/>
          <p:cNvSpPr/>
          <p:nvPr/>
        </p:nvSpPr>
        <p:spPr>
          <a:xfrm>
            <a:off x="304800" y="4722674"/>
            <a:ext cx="853440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ü"/>
            </a:pPr>
            <a:r>
              <a:rPr lang="en-US" dirty="0" smtClean="0">
                <a:latin typeface="Times New Roman" pitchFamily="18" charset="0"/>
                <a:cs typeface="Times New Roman" pitchFamily="18" charset="0"/>
              </a:rPr>
              <a:t>Although the amplitude of the square wave is constant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the amplitude of the triangular wave decreases with an increase in its frequency, and vice versa. </a:t>
            </a:r>
          </a:p>
          <a:p>
            <a:pPr marL="465138" indent="-465138" algn="just">
              <a:buFont typeface="Wingdings" pitchFamily="2" charset="2"/>
              <a:buChar char="ü"/>
            </a:pPr>
            <a:r>
              <a:rPr lang="en-US" dirty="0" smtClean="0">
                <a:latin typeface="Times New Roman" pitchFamily="18" charset="0"/>
                <a:cs typeface="Times New Roman" pitchFamily="18" charset="0"/>
              </a:rPr>
              <a:t>This is because the reactance of capacitor decreases at high frequencies and increases at low frequencies.</a:t>
            </a:r>
          </a:p>
          <a:p>
            <a:pPr marL="465138" indent="-465138" algn="just">
              <a:buFont typeface="Wingdings" pitchFamily="2" charset="2"/>
              <a:buChar char="ü"/>
            </a:pPr>
            <a:r>
              <a:rPr lang="en-US" dirty="0" smtClean="0">
                <a:latin typeface="Times New Roman" pitchFamily="18" charset="0"/>
                <a:cs typeface="Times New Roman" pitchFamily="18" charset="0"/>
              </a:rPr>
              <a:t>In practical circuits, resistance R</a:t>
            </a:r>
            <a:r>
              <a:rPr lang="en-US" baseline="-25000"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 is connected across C to avoid the saturation problem at low frequencies as in the case of practical integrator</a:t>
            </a:r>
            <a:endParaRPr lang="en-US" dirty="0">
              <a:latin typeface="Times New Roman" pitchFamily="18" charset="0"/>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5" name="Rectangle 4"/>
          <p:cNvSpPr/>
          <p:nvPr/>
        </p:nvSpPr>
        <p:spPr>
          <a:xfrm>
            <a:off x="0" y="914400"/>
            <a:ext cx="18155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sp>
        <p:nvSpPr>
          <p:cNvPr id="6" name="Rectangle 5"/>
          <p:cNvSpPr/>
          <p:nvPr/>
        </p:nvSpPr>
        <p:spPr>
          <a:xfrm>
            <a:off x="762000" y="1828800"/>
            <a:ext cx="64770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Another triangular wave generator, which requires fewer components</a:t>
            </a:r>
            <a:endParaRPr lang="en-US" dirty="0">
              <a:latin typeface="Times New Roman" pitchFamily="18" charset="0"/>
              <a:cs typeface="Times New Roman" pitchFamily="18" charset="0"/>
            </a:endParaRPr>
          </a:p>
        </p:txBody>
      </p:sp>
      <p:pic>
        <p:nvPicPr>
          <p:cNvPr id="67586" name="Picture 2" descr="Triangular Wave Generator Using Op amp"/>
          <p:cNvPicPr>
            <a:picLocks noChangeAspect="1" noChangeArrowheads="1"/>
          </p:cNvPicPr>
          <p:nvPr/>
        </p:nvPicPr>
        <p:blipFill>
          <a:blip r:embed="rId2" cstate="print"/>
          <a:srcRect b="11538"/>
          <a:stretch>
            <a:fillRect/>
          </a:stretch>
        </p:blipFill>
        <p:spPr bwMode="auto">
          <a:xfrm>
            <a:off x="428005" y="2514600"/>
            <a:ext cx="8304337" cy="3505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5" name="Rectangle 4"/>
          <p:cNvSpPr/>
          <p:nvPr/>
        </p:nvSpPr>
        <p:spPr>
          <a:xfrm>
            <a:off x="0" y="914400"/>
            <a:ext cx="1197764"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
        <p:nvSpPr>
          <p:cNvPr id="6" name="Rectangle 5"/>
          <p:cNvSpPr/>
          <p:nvPr/>
        </p:nvSpPr>
        <p:spPr>
          <a:xfrm>
            <a:off x="0" y="1765280"/>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v"/>
            </a:pPr>
            <a:r>
              <a:rPr lang="en-US" dirty="0" smtClean="0">
                <a:latin typeface="Times New Roman" pitchFamily="18" charset="0"/>
                <a:cs typeface="Times New Roman" pitchFamily="18" charset="0"/>
              </a:rPr>
              <a:t>It consists of a comparator (A) and an integrator (B). </a:t>
            </a:r>
          </a:p>
          <a:p>
            <a:pPr marL="465138" indent="-465138" algn="just">
              <a:buFont typeface="Wingdings" pitchFamily="2" charset="2"/>
              <a:buChar char="v"/>
            </a:pPr>
            <a:r>
              <a:rPr lang="en-US" dirty="0" smtClean="0">
                <a:latin typeface="Times New Roman" pitchFamily="18" charset="0"/>
                <a:cs typeface="Times New Roman" pitchFamily="18" charset="0"/>
              </a:rPr>
              <a:t>The output of comparator A is a square wave of amplitude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is applied to the inverting (-) input terminal of the integrator B. </a:t>
            </a:r>
          </a:p>
          <a:p>
            <a:pPr marL="465138" indent="-465138" algn="just">
              <a:buFont typeface="Wingdings" pitchFamily="2" charset="2"/>
              <a:buChar char="v"/>
            </a:pPr>
            <a:r>
              <a:rPr lang="en-US" dirty="0" smtClean="0">
                <a:latin typeface="Times New Roman" pitchFamily="18" charset="0"/>
                <a:cs typeface="Times New Roman" pitchFamily="18" charset="0"/>
              </a:rPr>
              <a:t>The output of integrator is a triangular wave and it is feedback as input to the comparator A through a voltage divider </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2 </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a:t>
            </a:r>
          </a:p>
        </p:txBody>
      </p:sp>
      <p:sp>
        <p:nvSpPr>
          <p:cNvPr id="7" name="Rectangle 6"/>
          <p:cNvSpPr/>
          <p:nvPr/>
        </p:nvSpPr>
        <p:spPr>
          <a:xfrm>
            <a:off x="0" y="3505200"/>
            <a:ext cx="914400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To understand circuit operation, assume that the output of comparator A is at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 </a:t>
            </a:r>
          </a:p>
          <a:p>
            <a:pPr marL="465138" indent="-465138" algn="just">
              <a:buFont typeface="Wingdings" pitchFamily="2" charset="2"/>
              <a:buChar char="Ø"/>
            </a:pPr>
            <a:r>
              <a:rPr lang="en-US" dirty="0" smtClean="0">
                <a:latin typeface="Times New Roman" pitchFamily="18" charset="0"/>
                <a:cs typeface="Times New Roman" pitchFamily="18" charset="0"/>
              </a:rPr>
              <a:t>This forces a constant current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R</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through </a:t>
            </a:r>
            <a:r>
              <a:rPr lang="en-US" b="1" dirty="0" smtClean="0">
                <a:latin typeface="Times New Roman" pitchFamily="18" charset="0"/>
                <a:cs typeface="Times New Roman" pitchFamily="18" charset="0"/>
              </a:rPr>
              <a:t>C</a:t>
            </a:r>
            <a:r>
              <a:rPr lang="en-US" dirty="0" smtClean="0">
                <a:latin typeface="Times New Roman" pitchFamily="18" charset="0"/>
                <a:cs typeface="Times New Roman" pitchFamily="18" charset="0"/>
              </a:rPr>
              <a:t> to give a negative going ramp at the output of the integrator, as shown in the Fig.. </a:t>
            </a:r>
          </a:p>
          <a:p>
            <a:pPr marL="465138" indent="-465138" algn="just">
              <a:buFont typeface="Wingdings" pitchFamily="2" charset="2"/>
              <a:buChar char="Ø"/>
            </a:pPr>
            <a:r>
              <a:rPr lang="en-US" dirty="0" smtClean="0">
                <a:latin typeface="Times New Roman" pitchFamily="18" charset="0"/>
                <a:cs typeface="Times New Roman" pitchFamily="18" charset="0"/>
              </a:rPr>
              <a:t>Therefore, one end of voltage divider is at a voltage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sat</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the other at the negative going ramp. </a:t>
            </a:r>
          </a:p>
          <a:p>
            <a:pPr marL="465138" indent="-465138" algn="just">
              <a:buFont typeface="Wingdings" pitchFamily="2" charset="2"/>
              <a:buChar char="Ø"/>
            </a:pPr>
            <a:r>
              <a:rPr lang="en-US" dirty="0" smtClean="0">
                <a:latin typeface="Times New Roman" pitchFamily="18" charset="0"/>
                <a:cs typeface="Times New Roman" pitchFamily="18" charset="0"/>
              </a:rPr>
              <a:t>When the negative going ramp reaches a certain value </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effective voltage at point P </a:t>
            </a:r>
            <a:r>
              <a:rPr lang="en-US" dirty="0" smtClean="0">
                <a:latin typeface="Times New Roman" pitchFamily="18" charset="0"/>
                <a:cs typeface="Times New Roman" pitchFamily="18" charset="0"/>
              </a:rPr>
              <a:t>becomes slightly below </a:t>
            </a:r>
            <a:r>
              <a:rPr lang="en-US" b="1" dirty="0" smtClean="0">
                <a:latin typeface="Times New Roman" pitchFamily="18" charset="0"/>
                <a:cs typeface="Times New Roman" pitchFamily="18" charset="0"/>
              </a:rPr>
              <a:t>0V</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1947969"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Output waveform</a:t>
            </a:r>
            <a:endParaRPr lang="en-US" b="1" dirty="0">
              <a:latin typeface="Times New Roman" pitchFamily="18" charset="0"/>
              <a:cs typeface="Times New Roman" pitchFamily="18" charset="0"/>
            </a:endParaRPr>
          </a:p>
        </p:txBody>
      </p:sp>
      <p:pic>
        <p:nvPicPr>
          <p:cNvPr id="65539" name="Picture 3"/>
          <p:cNvPicPr>
            <a:picLocks noChangeAspect="1" noChangeArrowheads="1"/>
          </p:cNvPicPr>
          <p:nvPr/>
        </p:nvPicPr>
        <p:blipFill>
          <a:blip r:embed="rId2" cstate="print"/>
          <a:srcRect/>
          <a:stretch>
            <a:fillRect/>
          </a:stretch>
        </p:blipFill>
        <p:spPr bwMode="auto">
          <a:xfrm>
            <a:off x="1295400" y="2038811"/>
            <a:ext cx="6286500" cy="337138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50874"/>
            <a:ext cx="9144000"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v"/>
            </a:pPr>
            <a:r>
              <a:rPr lang="en-US" sz="2000" dirty="0" smtClean="0">
                <a:latin typeface="Times New Roman" pitchFamily="18" charset="0"/>
                <a:cs typeface="Times New Roman" pitchFamily="18" charset="0"/>
              </a:rPr>
              <a:t>As a result, the output of comparator A switches from positive saturation to negative saturation </a:t>
            </a:r>
            <a:r>
              <a:rPr lang="en-US" sz="2000" b="1" dirty="0" smtClean="0">
                <a:latin typeface="Times New Roman" pitchFamily="18" charset="0"/>
                <a:cs typeface="Times New Roman" pitchFamily="18" charset="0"/>
              </a:rPr>
              <a:t>(-</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sat</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465138" indent="-465138" algn="just">
              <a:buFont typeface="Wingdings" pitchFamily="2" charset="2"/>
              <a:buChar char="v"/>
            </a:pPr>
            <a:r>
              <a:rPr lang="en-US" sz="2000" dirty="0" smtClean="0">
                <a:latin typeface="Times New Roman" pitchFamily="18" charset="0"/>
                <a:cs typeface="Times New Roman" pitchFamily="18" charset="0"/>
              </a:rPr>
              <a:t>This forces a reverse constant current (right to left) through </a:t>
            </a:r>
            <a:r>
              <a:rPr lang="en-US" sz="2000" b="1" dirty="0"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to give a positive going ramp at the output of the integrator, as shown in the Fig. </a:t>
            </a:r>
          </a:p>
          <a:p>
            <a:pPr marL="465138" indent="-465138" algn="just">
              <a:buFont typeface="Wingdings" pitchFamily="2" charset="2"/>
              <a:buChar char="v"/>
            </a:pPr>
            <a:r>
              <a:rPr lang="en-US" sz="2000" dirty="0" smtClean="0">
                <a:latin typeface="Times New Roman" pitchFamily="18" charset="0"/>
                <a:cs typeface="Times New Roman" pitchFamily="18" charset="0"/>
              </a:rPr>
              <a:t>When positive going ramp reaches </a:t>
            </a:r>
            <a:r>
              <a:rPr lang="en-US" sz="2000" b="1"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ramp</a:t>
            </a:r>
            <a:r>
              <a:rPr lang="en-US" sz="2000" dirty="0" smtClean="0">
                <a:latin typeface="Times New Roman" pitchFamily="18" charset="0"/>
                <a:cs typeface="Times New Roman" pitchFamily="18" charset="0"/>
              </a:rPr>
              <a:t>, the effective voltage at point </a:t>
            </a:r>
            <a:r>
              <a:rPr lang="en-US" sz="2000" b="1" dirty="0" smtClean="0">
                <a:latin typeface="Times New Roman" pitchFamily="18" charset="0"/>
                <a:cs typeface="Times New Roman" pitchFamily="18" charset="0"/>
              </a:rPr>
              <a:t>P</a:t>
            </a:r>
            <a:r>
              <a:rPr lang="en-US" sz="2000" dirty="0" smtClean="0">
                <a:latin typeface="Times New Roman" pitchFamily="18" charset="0"/>
                <a:cs typeface="Times New Roman" pitchFamily="18" charset="0"/>
              </a:rPr>
              <a:t> becomes slightly above </a:t>
            </a:r>
            <a:r>
              <a:rPr lang="en-US" sz="2000" b="1" dirty="0" smtClean="0">
                <a:latin typeface="Times New Roman" pitchFamily="18" charset="0"/>
                <a:cs typeface="Times New Roman" pitchFamily="18" charset="0"/>
              </a:rPr>
              <a:t>0V</a:t>
            </a:r>
            <a:r>
              <a:rPr lang="en-US" sz="2000" dirty="0" smtClean="0">
                <a:latin typeface="Times New Roman" pitchFamily="18" charset="0"/>
                <a:cs typeface="Times New Roman" pitchFamily="18" charset="0"/>
              </a:rPr>
              <a:t>. </a:t>
            </a:r>
          </a:p>
          <a:p>
            <a:pPr marL="465138" indent="-465138" algn="just">
              <a:buFont typeface="Wingdings" pitchFamily="2" charset="2"/>
              <a:buChar char="v"/>
            </a:pPr>
            <a:r>
              <a:rPr lang="en-US" sz="2000" dirty="0" smtClean="0">
                <a:latin typeface="Times New Roman" pitchFamily="18" charset="0"/>
                <a:cs typeface="Times New Roman" pitchFamily="18" charset="0"/>
              </a:rPr>
              <a:t>As a result, the output of comparator A switches from </a:t>
            </a:r>
            <a:r>
              <a:rPr lang="en-US" sz="2000" b="1" dirty="0" smtClean="0">
                <a:latin typeface="Times New Roman" pitchFamily="18" charset="0"/>
                <a:cs typeface="Times New Roman" pitchFamily="18" charset="0"/>
              </a:rPr>
              <a:t>negative saturation to positive saturation (+</a:t>
            </a:r>
            <a:r>
              <a:rPr lang="en-US" sz="2000" b="1" dirty="0" err="1" smtClean="0">
                <a:latin typeface="Times New Roman" pitchFamily="18" charset="0"/>
                <a:cs typeface="Times New Roman" pitchFamily="18" charset="0"/>
              </a:rPr>
              <a:t>V</a:t>
            </a:r>
            <a:r>
              <a:rPr lang="en-US" sz="2000" b="1" baseline="-25000" dirty="0" err="1" smtClean="0">
                <a:latin typeface="Times New Roman" pitchFamily="18" charset="0"/>
                <a:cs typeface="Times New Roman" pitchFamily="18" charset="0"/>
              </a:rPr>
              <a:t>sat</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465138" indent="-465138" algn="just">
              <a:buFont typeface="Wingdings" pitchFamily="2" charset="2"/>
              <a:buChar char="v"/>
            </a:pPr>
            <a:r>
              <a:rPr lang="en-US" sz="2000" dirty="0" smtClean="0">
                <a:latin typeface="Times New Roman" pitchFamily="18" charset="0"/>
                <a:cs typeface="Times New Roman" pitchFamily="18" charset="0"/>
              </a:rPr>
              <a:t>The sequence then repeats to give triangular wave at the output of integrator B.</a:t>
            </a:r>
            <a:endParaRPr lang="en-US" sz="2000"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1197764"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Operation</a:t>
            </a:r>
            <a:endParaRPr lang="en-US" b="1" dirty="0">
              <a:latin typeface="Times New Roman" pitchFamily="18" charset="0"/>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5" name="Rectangle 4"/>
          <p:cNvSpPr/>
          <p:nvPr/>
        </p:nvSpPr>
        <p:spPr>
          <a:xfrm>
            <a:off x="0" y="914400"/>
            <a:ext cx="3969998"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Amplitude and Frequency Calculation</a:t>
            </a:r>
            <a:endParaRPr lang="en-US" b="1" dirty="0">
              <a:latin typeface="Times New Roman" pitchFamily="18" charset="0"/>
              <a:cs typeface="Times New Roman" pitchFamily="18" charset="0"/>
            </a:endParaRPr>
          </a:p>
        </p:txBody>
      </p:sp>
      <p:sp>
        <p:nvSpPr>
          <p:cNvPr id="68609" name="Rectangle 1"/>
          <p:cNvSpPr>
            <a:spLocks noChangeArrowheads="1"/>
          </p:cNvSpPr>
          <p:nvPr/>
        </p:nvSpPr>
        <p:spPr bwMode="auto">
          <a:xfrm>
            <a:off x="342048" y="1948934"/>
            <a:ext cx="7513660"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When comparator output is at +</a:t>
            </a:r>
            <a:r>
              <a:rPr kumimoji="0" lang="en-US" sz="1800" b="0" i="0"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sz="1800" b="0" i="0" u="none" strike="noStrike" cap="none" normalizeH="0" baseline="-30000" dirty="0" err="1" smtClean="0">
                <a:ln>
                  <a:noFill/>
                </a:ln>
                <a:solidFill>
                  <a:schemeClr val="tx1"/>
                </a:solidFill>
                <a:effectLst/>
                <a:latin typeface="Times New Roman" pitchFamily="18" charset="0"/>
                <a:cs typeface="Times New Roman" pitchFamily="18" charset="0"/>
              </a:rPr>
              <a:t>sat</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 the effective voltage at point P is given by </a:t>
            </a:r>
            <a:endParaRPr kumimoji="0" lang="en-US" sz="31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8610" name="Picture 2" descr="Triangular Wave Generator Using Op amp">
            <a:hlinkClick r:id="rId2"/>
          </p:cNvPr>
          <p:cNvPicPr>
            <a:picLocks noChangeAspect="1" noChangeArrowheads="1"/>
          </p:cNvPicPr>
          <p:nvPr/>
        </p:nvPicPr>
        <p:blipFill>
          <a:blip r:embed="rId3" cstate="print"/>
          <a:srcRect/>
          <a:stretch>
            <a:fillRect/>
          </a:stretch>
        </p:blipFill>
        <p:spPr bwMode="auto">
          <a:xfrm>
            <a:off x="763437" y="2438400"/>
            <a:ext cx="7085163" cy="733425"/>
          </a:xfrm>
          <a:prstGeom prst="rect">
            <a:avLst/>
          </a:prstGeom>
          <a:ln>
            <a:solidFill>
              <a:srgbClr val="FFFF00"/>
            </a:solidFill>
          </a:ln>
          <a:effectLst>
            <a:outerShdw blurRad="292100" dist="139700" dir="2700000" algn="tl" rotWithShape="0">
              <a:srgbClr val="333333">
                <a:alpha val="65000"/>
              </a:srgbClr>
            </a:outerShdw>
          </a:effectLst>
        </p:spPr>
      </p:pic>
      <p:sp>
        <p:nvSpPr>
          <p:cNvPr id="8" name="Rectangle 7"/>
          <p:cNvSpPr/>
          <p:nvPr/>
        </p:nvSpPr>
        <p:spPr>
          <a:xfrm>
            <a:off x="228600" y="3392269"/>
            <a:ext cx="7924800" cy="369332"/>
          </a:xfrm>
          <a:prstGeom prst="rect">
            <a:avLst/>
          </a:prstGeom>
        </p:spPr>
        <p:txBody>
          <a:bodyPr wrap="square">
            <a:spAutoFit/>
          </a:bodyPr>
          <a:lstStyle/>
          <a:p>
            <a:r>
              <a:rPr lang="en-US" dirty="0" smtClean="0">
                <a:latin typeface="Times New Roman" pitchFamily="18" charset="0"/>
                <a:cs typeface="Times New Roman" pitchFamily="18" charset="0"/>
              </a:rPr>
              <a:t>When effective voltage at P becomes equal to zero, we can write above equation</a:t>
            </a:r>
            <a:endParaRPr lang="en-US" dirty="0">
              <a:latin typeface="Times New Roman" pitchFamily="18" charset="0"/>
              <a:cs typeface="Times New Roman" pitchFamily="18" charset="0"/>
            </a:endParaRPr>
          </a:p>
        </p:txBody>
      </p:sp>
      <p:pic>
        <p:nvPicPr>
          <p:cNvPr id="68612" name="Picture 4" descr="Triangular Wave Generator Using Op amp"/>
          <p:cNvPicPr>
            <a:picLocks noChangeAspect="1" noChangeArrowheads="1"/>
          </p:cNvPicPr>
          <p:nvPr/>
        </p:nvPicPr>
        <p:blipFill>
          <a:blip r:embed="rId4" cstate="print"/>
          <a:srcRect/>
          <a:stretch>
            <a:fillRect/>
          </a:stretch>
        </p:blipFill>
        <p:spPr bwMode="auto">
          <a:xfrm>
            <a:off x="261359" y="4038600"/>
            <a:ext cx="8775754" cy="27432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05000"/>
            <a:ext cx="7162800" cy="369332"/>
          </a:xfrm>
          <a:prstGeom prst="rect">
            <a:avLst/>
          </a:prstGeom>
        </p:spPr>
        <p:txBody>
          <a:bodyPr wrap="square">
            <a:spAutoFit/>
          </a:bodyPr>
          <a:lstStyle/>
          <a:p>
            <a:r>
              <a:rPr lang="en-US" dirty="0" smtClean="0">
                <a:latin typeface="Times New Roman" pitchFamily="18" charset="0"/>
                <a:cs typeface="Times New Roman" pitchFamily="18" charset="0"/>
              </a:rPr>
              <a:t>Similarly, when comparator output is at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sat</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we can write,</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3969998"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Amplitude and Frequency Calculation</a:t>
            </a:r>
            <a:endParaRPr lang="en-US" b="1" dirty="0">
              <a:latin typeface="Times New Roman" pitchFamily="18" charset="0"/>
              <a:cs typeface="Times New Roman" pitchFamily="18" charset="0"/>
            </a:endParaRPr>
          </a:p>
        </p:txBody>
      </p:sp>
      <p:pic>
        <p:nvPicPr>
          <p:cNvPr id="70658" name="Picture 2" descr="Triangular Wave Generator Using Op amp"/>
          <p:cNvPicPr>
            <a:picLocks noChangeAspect="1" noChangeArrowheads="1"/>
          </p:cNvPicPr>
          <p:nvPr/>
        </p:nvPicPr>
        <p:blipFill>
          <a:blip r:embed="rId2" cstate="print"/>
          <a:srcRect/>
          <a:stretch>
            <a:fillRect/>
          </a:stretch>
        </p:blipFill>
        <p:spPr bwMode="auto">
          <a:xfrm>
            <a:off x="152400" y="2286000"/>
            <a:ext cx="8954798" cy="91440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76200" y="3239869"/>
            <a:ext cx="8305800" cy="369332"/>
          </a:xfrm>
          <a:prstGeom prst="rect">
            <a:avLst/>
          </a:prstGeom>
        </p:spPr>
        <p:txBody>
          <a:bodyPr wrap="square">
            <a:spAutoFit/>
          </a:bodyPr>
          <a:lstStyle/>
          <a:p>
            <a:r>
              <a:rPr lang="en-US" dirty="0" smtClean="0">
                <a:latin typeface="Times New Roman" pitchFamily="18" charset="0"/>
                <a:cs typeface="Times New Roman" pitchFamily="18" charset="0"/>
              </a:rPr>
              <a:t>The peak to peak amplitude of the triangular wave can be given as</a:t>
            </a:r>
            <a:endParaRPr lang="en-US" dirty="0">
              <a:latin typeface="Times New Roman" pitchFamily="18" charset="0"/>
              <a:cs typeface="Times New Roman" pitchFamily="18" charset="0"/>
            </a:endParaRPr>
          </a:p>
        </p:txBody>
      </p:sp>
      <p:pic>
        <p:nvPicPr>
          <p:cNvPr id="70660" name="Picture 4" descr="Triangular Wave Generator Using Op amp"/>
          <p:cNvPicPr>
            <a:picLocks noChangeAspect="1" noChangeArrowheads="1"/>
          </p:cNvPicPr>
          <p:nvPr/>
        </p:nvPicPr>
        <p:blipFill>
          <a:blip r:embed="rId3" cstate="print"/>
          <a:srcRect/>
          <a:stretch>
            <a:fillRect/>
          </a:stretch>
        </p:blipFill>
        <p:spPr bwMode="auto">
          <a:xfrm>
            <a:off x="1" y="3886201"/>
            <a:ext cx="9144000" cy="2109128"/>
          </a:xfrm>
          <a:prstGeom prst="rect">
            <a:avLst/>
          </a:prstGeom>
          <a:ln>
            <a:solidFill>
              <a:schemeClr val="accent3">
                <a:lumMod val="75000"/>
              </a:schemeClr>
            </a:solidFill>
          </a:ln>
          <a:effectLst>
            <a:outerShdw blurRad="292100" dist="139700" dir="2700000" algn="tl" rotWithShape="0">
              <a:srgbClr val="333333">
                <a:alpha val="65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52600"/>
            <a:ext cx="9144000" cy="6463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latin typeface="Times New Roman" pitchFamily="18" charset="0"/>
                <a:cs typeface="Times New Roman" pitchFamily="18" charset="0"/>
              </a:rPr>
              <a:t>The time taken by the output to swing from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to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(or from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to –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ramp</a:t>
            </a:r>
            <a:r>
              <a:rPr lang="en-US" dirty="0" smtClean="0">
                <a:latin typeface="Times New Roman" pitchFamily="18" charset="0"/>
                <a:cs typeface="Times New Roman" pitchFamily="18" charset="0"/>
              </a:rPr>
              <a:t>) is equal to half the time period T/2</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Triangular wave Generator</a:t>
            </a:r>
          </a:p>
        </p:txBody>
      </p:sp>
      <p:sp>
        <p:nvSpPr>
          <p:cNvPr id="6" name="Rectangle 5"/>
          <p:cNvSpPr/>
          <p:nvPr/>
        </p:nvSpPr>
        <p:spPr>
          <a:xfrm>
            <a:off x="0" y="914400"/>
            <a:ext cx="3969998"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Method:2</a:t>
            </a:r>
          </a:p>
          <a:p>
            <a:r>
              <a:rPr lang="en-US" b="1" dirty="0" smtClean="0">
                <a:latin typeface="Times New Roman" pitchFamily="18" charset="0"/>
                <a:cs typeface="Times New Roman" pitchFamily="18" charset="0"/>
              </a:rPr>
              <a:t>Amplitude and Frequency Calculation</a:t>
            </a:r>
            <a:endParaRPr lang="en-US" b="1" dirty="0">
              <a:latin typeface="Times New Roman" pitchFamily="18" charset="0"/>
              <a:cs typeface="Times New Roman" pitchFamily="18" charset="0"/>
            </a:endParaRPr>
          </a:p>
        </p:txBody>
      </p:sp>
      <p:pic>
        <p:nvPicPr>
          <p:cNvPr id="72706" name="Picture 2" descr="Triangular Wave Generator Using Op amp"/>
          <p:cNvPicPr>
            <a:picLocks noChangeAspect="1" noChangeArrowheads="1"/>
          </p:cNvPicPr>
          <p:nvPr/>
        </p:nvPicPr>
        <p:blipFill>
          <a:blip r:embed="rId2" cstate="print"/>
          <a:srcRect/>
          <a:stretch>
            <a:fillRect/>
          </a:stretch>
        </p:blipFill>
        <p:spPr bwMode="auto">
          <a:xfrm>
            <a:off x="914400" y="2438400"/>
            <a:ext cx="7659750" cy="1524000"/>
          </a:xfrm>
          <a:prstGeom prst="rect">
            <a:avLst/>
          </a:prstGeom>
          <a:ln>
            <a:noFill/>
          </a:ln>
          <a:effectLst>
            <a:outerShdw blurRad="292100" dist="139700" dir="2700000" algn="tl" rotWithShape="0">
              <a:srgbClr val="333333">
                <a:alpha val="65000"/>
              </a:srgbClr>
            </a:outerShdw>
          </a:effectLst>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381000" y="4114800"/>
            <a:ext cx="3359061" cy="369332"/>
          </a:xfrm>
          <a:prstGeom prst="rect">
            <a:avLst/>
          </a:prstGeom>
        </p:spPr>
        <p:txBody>
          <a:bodyPr wrap="none">
            <a:spAutoFit/>
          </a:bodyPr>
          <a:lstStyle/>
          <a:p>
            <a:r>
              <a:rPr lang="en-US" dirty="0" smtClean="0">
                <a:latin typeface="Times New Roman" pitchFamily="18" charset="0"/>
                <a:cs typeface="Times New Roman" pitchFamily="18" charset="0"/>
              </a:rPr>
              <a:t>Substituting value of V</a:t>
            </a:r>
            <a:r>
              <a:rPr lang="en-US" baseline="-25000" dirty="0" smtClean="0">
                <a:latin typeface="Times New Roman" pitchFamily="18" charset="0"/>
                <a:cs typeface="Times New Roman" pitchFamily="18" charset="0"/>
              </a:rPr>
              <a:t>o(pp)</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we get,</a:t>
            </a:r>
            <a:endParaRPr lang="en-US" dirty="0">
              <a:latin typeface="Times New Roman" pitchFamily="18" charset="0"/>
              <a:cs typeface="Times New Roman" pitchFamily="18" charset="0"/>
            </a:endParaRPr>
          </a:p>
        </p:txBody>
      </p:sp>
      <p:pic>
        <p:nvPicPr>
          <p:cNvPr id="72708" name="Picture 4" descr="Triangular Wave Generator Using Op amp"/>
          <p:cNvPicPr>
            <a:picLocks noChangeAspect="1" noChangeArrowheads="1"/>
          </p:cNvPicPr>
          <p:nvPr/>
        </p:nvPicPr>
        <p:blipFill>
          <a:blip r:embed="rId3" cstate="print"/>
          <a:srcRect/>
          <a:stretch>
            <a:fillRect/>
          </a:stretch>
        </p:blipFill>
        <p:spPr bwMode="auto">
          <a:xfrm>
            <a:off x="1589314" y="4648200"/>
            <a:ext cx="5878286" cy="914400"/>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304800" y="5715000"/>
            <a:ext cx="6858000" cy="369332"/>
          </a:xfrm>
          <a:prstGeom prst="rect">
            <a:avLst/>
          </a:prstGeom>
        </p:spPr>
        <p:txBody>
          <a:bodyPr wrap="square">
            <a:spAutoFit/>
          </a:bodyPr>
          <a:lstStyle/>
          <a:p>
            <a:r>
              <a:rPr lang="en-US" dirty="0" smtClean="0">
                <a:latin typeface="Times New Roman" pitchFamily="18" charset="0"/>
                <a:cs typeface="Times New Roman" pitchFamily="18" charset="0"/>
              </a:rPr>
              <a:t>Therefore, the frequency of oscillation can be given as,</a:t>
            </a:r>
            <a:endParaRPr lang="en-US" dirty="0">
              <a:latin typeface="Times New Roman" pitchFamily="18" charset="0"/>
              <a:cs typeface="Times New Roman" pitchFamily="18" charset="0"/>
            </a:endParaRPr>
          </a:p>
        </p:txBody>
      </p:sp>
      <p:pic>
        <p:nvPicPr>
          <p:cNvPr id="72710" name="Picture 6" descr="Triangular Wave Generator Using Op amp"/>
          <p:cNvPicPr>
            <a:picLocks noChangeAspect="1" noChangeArrowheads="1"/>
          </p:cNvPicPr>
          <p:nvPr/>
        </p:nvPicPr>
        <p:blipFill>
          <a:blip r:embed="rId4" cstate="print"/>
          <a:srcRect/>
          <a:stretch>
            <a:fillRect/>
          </a:stretch>
        </p:blipFill>
        <p:spPr bwMode="auto">
          <a:xfrm>
            <a:off x="2286000" y="6096000"/>
            <a:ext cx="5943600" cy="609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Sine wave Generator</a:t>
            </a:r>
          </a:p>
        </p:txBody>
      </p:sp>
      <p:sp>
        <p:nvSpPr>
          <p:cNvPr id="3" name="Rectangle 2"/>
          <p:cNvSpPr/>
          <p:nvPr/>
        </p:nvSpPr>
        <p:spPr>
          <a:xfrm>
            <a:off x="0" y="914400"/>
            <a:ext cx="216597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err="1" smtClean="0">
                <a:latin typeface="Times New Roman" pitchFamily="18" charset="0"/>
                <a:cs typeface="Times New Roman" pitchFamily="18" charset="0"/>
              </a:rPr>
              <a:t>Barkhausen</a:t>
            </a:r>
            <a:r>
              <a:rPr lang="en-US" b="1" dirty="0" smtClean="0">
                <a:latin typeface="Times New Roman" pitchFamily="18" charset="0"/>
                <a:cs typeface="Times New Roman" pitchFamily="18" charset="0"/>
              </a:rPr>
              <a:t> criteria</a:t>
            </a:r>
            <a:endParaRPr lang="en-US" b="1" dirty="0">
              <a:latin typeface="Times New Roman" pitchFamily="18" charset="0"/>
              <a:cs typeface="Times New Roman" pitchFamily="18" charset="0"/>
            </a:endParaRPr>
          </a:p>
        </p:txBody>
      </p:sp>
      <p:sp>
        <p:nvSpPr>
          <p:cNvPr id="4" name="Rectangle 3"/>
          <p:cNvSpPr/>
          <p:nvPr/>
        </p:nvSpPr>
        <p:spPr>
          <a:xfrm>
            <a:off x="457200" y="1600200"/>
            <a:ext cx="8382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Electronic oscillators are divided into:</a:t>
            </a:r>
          </a:p>
          <a:p>
            <a:pPr marL="404813" indent="-404813" algn="just">
              <a:buFont typeface="Wingdings" pitchFamily="2" charset="2"/>
              <a:buChar char="Ø"/>
            </a:pPr>
            <a:r>
              <a:rPr lang="en-US" b="1" dirty="0" smtClean="0">
                <a:latin typeface="Times New Roman" pitchFamily="18" charset="0"/>
                <a:cs typeface="Times New Roman" pitchFamily="18" charset="0"/>
              </a:rPr>
              <a:t>Sinusoidal</a:t>
            </a:r>
            <a:r>
              <a:rPr lang="en-US" dirty="0" smtClean="0">
                <a:latin typeface="Times New Roman" pitchFamily="18" charset="0"/>
                <a:cs typeface="Times New Roman" pitchFamily="18" charset="0"/>
              </a:rPr>
              <a:t> (or harmonic) oscillators-which produce an output having sine waveform</a:t>
            </a:r>
          </a:p>
          <a:p>
            <a:pPr marL="404813" indent="-404813" algn="just">
              <a:buFont typeface="Wingdings" pitchFamily="2" charset="2"/>
              <a:buChar char="Ø"/>
            </a:pPr>
            <a:r>
              <a:rPr lang="en-US" b="1" dirty="0" smtClean="0">
                <a:latin typeface="Times New Roman" pitchFamily="18" charset="0"/>
                <a:cs typeface="Times New Roman" pitchFamily="18" charset="0"/>
              </a:rPr>
              <a:t>Non-sinusoidal </a:t>
            </a:r>
            <a:r>
              <a:rPr lang="en-US" dirty="0" smtClean="0">
                <a:latin typeface="Times New Roman" pitchFamily="18" charset="0"/>
                <a:cs typeface="Times New Roman" pitchFamily="18" charset="0"/>
              </a:rPr>
              <a:t>(or </a:t>
            </a:r>
            <a:r>
              <a:rPr lang="en-US" b="1" dirty="0" smtClean="0">
                <a:latin typeface="Times New Roman" pitchFamily="18" charset="0"/>
                <a:cs typeface="Times New Roman" pitchFamily="18" charset="0"/>
              </a:rPr>
              <a:t>relaxation</a:t>
            </a:r>
            <a:r>
              <a:rPr lang="en-US" dirty="0" smtClean="0">
                <a:latin typeface="Times New Roman" pitchFamily="18" charset="0"/>
                <a:cs typeface="Times New Roman" pitchFamily="18" charset="0"/>
              </a:rPr>
              <a:t>) oscillator-the output is square, rectangular or saw-tooth or pulse shape.</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76200" y="3276600"/>
            <a:ext cx="4114800" cy="2266950"/>
          </a:xfrm>
          <a:prstGeom prst="rect">
            <a:avLst/>
          </a:prstGeom>
          <a:noFill/>
          <a:ln w="9525">
            <a:solidFill>
              <a:schemeClr val="tx2"/>
            </a:solid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286000" y="5715000"/>
            <a:ext cx="6467475" cy="771525"/>
          </a:xfrm>
          <a:prstGeom prst="rect">
            <a:avLst/>
          </a:prstGeom>
          <a:noFill/>
          <a:ln w="9525">
            <a:solidFill>
              <a:srgbClr val="FF0000"/>
            </a:solidFill>
            <a:miter lim="800000"/>
            <a:headEnd/>
            <a:tailEnd/>
          </a:ln>
        </p:spPr>
      </p:pic>
      <p:sp>
        <p:nvSpPr>
          <p:cNvPr id="8" name="Rectangle 7"/>
          <p:cNvSpPr/>
          <p:nvPr/>
        </p:nvSpPr>
        <p:spPr>
          <a:xfrm>
            <a:off x="4572000" y="3200400"/>
            <a:ext cx="44196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b="1" dirty="0" smtClean="0">
                <a:latin typeface="Times New Roman" pitchFamily="18" charset="0"/>
                <a:cs typeface="Times New Roman" pitchFamily="18" charset="0"/>
              </a:rPr>
              <a:t>A(j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(j</a:t>
            </a:r>
            <a:r>
              <a:rPr lang="el-GR" b="1" dirty="0" smtClean="0">
                <a:latin typeface="Times New Roman" pitchFamily="18" charset="0"/>
                <a:cs typeface="Times New Roman" pitchFamily="18" charset="0"/>
              </a:rPr>
              <a:t>ω</a:t>
            </a:r>
            <a:r>
              <a:rPr lang="en-US" b="1" dirty="0" smtClean="0">
                <a:latin typeface="Times New Roman" pitchFamily="18" charset="0"/>
                <a:cs typeface="Times New Roman" pitchFamily="18" charset="0"/>
              </a:rPr>
              <a:t>) = 1(0</a:t>
            </a:r>
            <a:r>
              <a:rPr lang="en-US" b="1" dirty="0" smtClean="0">
                <a:latin typeface="Univers 57 Condensed"/>
                <a:cs typeface="Times New Roman" pitchFamily="18" charset="0"/>
              </a:rPr>
              <a:t>°</a:t>
            </a:r>
            <a:r>
              <a:rPr lang="en-US" b="1" dirty="0" smtClean="0">
                <a:latin typeface="Times New Roman" pitchFamily="18" charset="0"/>
                <a:cs typeface="Times New Roman" pitchFamily="18" charset="0"/>
              </a:rPr>
              <a:t>)</a:t>
            </a:r>
          </a:p>
          <a:p>
            <a:pPr marL="342900" indent="-342900" algn="just">
              <a:buFont typeface="+mj-lt"/>
              <a:buAutoNum type="arabicPeriod"/>
            </a:pPr>
            <a:r>
              <a:rPr lang="en-US" dirty="0" smtClean="0">
                <a:latin typeface="Times New Roman" pitchFamily="18" charset="0"/>
                <a:cs typeface="Times New Roman" pitchFamily="18" charset="0"/>
              </a:rPr>
              <a:t>The total phase shift of the loop gain should be </a:t>
            </a:r>
            <a:r>
              <a:rPr lang="en-US" b="1" dirty="0" smtClean="0">
                <a:latin typeface="Times New Roman" pitchFamily="18" charset="0"/>
                <a:cs typeface="Times New Roman" pitchFamily="18" charset="0"/>
              </a:rPr>
              <a:t>Zero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ro</a:t>
            </a:r>
            <a:r>
              <a:rPr lang="en-US" dirty="0" smtClean="0">
                <a:latin typeface="Times New Roman" pitchFamily="18" charset="0"/>
                <a:cs typeface="Times New Roman" pitchFamily="18" charset="0"/>
              </a:rPr>
              <a:t> multiple of </a:t>
            </a:r>
            <a:r>
              <a:rPr lang="en-US" b="1" dirty="0" smtClean="0">
                <a:latin typeface="Times New Roman" pitchFamily="18" charset="0"/>
                <a:cs typeface="Times New Roman" pitchFamily="18" charset="0"/>
              </a:rPr>
              <a:t>2</a:t>
            </a:r>
            <a:r>
              <a:rPr lang="el-GR" b="1" dirty="0" smtClean="0">
                <a:latin typeface="Times New Roman" pitchFamily="18" charset="0"/>
                <a:cs typeface="Times New Roman" pitchFamily="18" charset="0"/>
              </a:rPr>
              <a:t>Π</a:t>
            </a:r>
            <a:r>
              <a:rPr lang="en-US" b="1" dirty="0" smtClean="0">
                <a:latin typeface="Times New Roman" pitchFamily="18" charset="0"/>
                <a:cs typeface="Times New Roman" pitchFamily="18" charset="0"/>
              </a:rPr>
              <a:t>.</a:t>
            </a:r>
          </a:p>
          <a:p>
            <a:pPr marL="342900" indent="-342900" algn="just">
              <a:buFont typeface="+mj-lt"/>
              <a:buAutoNum type="arabicPeriod"/>
            </a:pPr>
            <a:r>
              <a:rPr lang="en-US" dirty="0" smtClean="0">
                <a:latin typeface="Times New Roman" pitchFamily="18" charset="0"/>
                <a:cs typeface="Times New Roman" pitchFamily="18" charset="0"/>
              </a:rPr>
              <a:t>The magnitude of the loop gain A</a:t>
            </a:r>
            <a:r>
              <a:rPr lang="el-GR" dirty="0" smtClean="0">
                <a:latin typeface="Times New Roman" pitchFamily="18" charset="0"/>
                <a:cs typeface="Times New Roman" pitchFamily="18" charset="0"/>
              </a:rPr>
              <a:t>β</a:t>
            </a:r>
            <a:r>
              <a:rPr lang="en-US" dirty="0" smtClean="0">
                <a:latin typeface="Times New Roman" pitchFamily="18" charset="0"/>
                <a:cs typeface="Times New Roman" pitchFamily="18" charset="0"/>
              </a:rPr>
              <a:t> is equal to unity </a:t>
            </a:r>
            <a:r>
              <a:rPr lang="en-US" b="1" dirty="0" smtClean="0">
                <a:latin typeface="Times New Roman" pitchFamily="18" charset="0"/>
                <a:cs typeface="Times New Roman" pitchFamily="18" charset="0"/>
              </a:rPr>
              <a:t>|A</a:t>
            </a:r>
            <a:r>
              <a:rPr lang="el-GR" b="1" dirty="0" smtClean="0">
                <a:latin typeface="Times New Roman" pitchFamily="18" charset="0"/>
                <a:cs typeface="Times New Roman" pitchFamily="18" charset="0"/>
              </a:rPr>
              <a:t>β</a:t>
            </a:r>
            <a:r>
              <a:rPr lang="en-US" b="1" dirty="0" smtClean="0">
                <a:latin typeface="Times New Roman" pitchFamily="18" charset="0"/>
                <a:cs typeface="Times New Roman" pitchFamily="18" charset="0"/>
              </a:rPr>
              <a:t>| = 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Sine wave Generator</a:t>
            </a:r>
          </a:p>
        </p:txBody>
      </p:sp>
      <p:sp>
        <p:nvSpPr>
          <p:cNvPr id="5" name="Rectangle 4"/>
          <p:cNvSpPr/>
          <p:nvPr/>
        </p:nvSpPr>
        <p:spPr>
          <a:xfrm>
            <a:off x="0" y="914400"/>
            <a:ext cx="212962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Types of Oscillators</a:t>
            </a:r>
            <a:endParaRPr lang="en-US" b="1" dirty="0">
              <a:latin typeface="Times New Roman" pitchFamily="18" charset="0"/>
              <a:cs typeface="Times New Roman" pitchFamily="18" charset="0"/>
            </a:endParaRPr>
          </a:p>
        </p:txBody>
      </p:sp>
      <p:sp>
        <p:nvSpPr>
          <p:cNvPr id="6" name="Rectangle 5"/>
          <p:cNvSpPr/>
          <p:nvPr/>
        </p:nvSpPr>
        <p:spPr>
          <a:xfrm>
            <a:off x="533400" y="1752600"/>
            <a:ext cx="80772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1" dirty="0" smtClean="0">
                <a:latin typeface="Times New Roman" pitchFamily="18" charset="0"/>
                <a:cs typeface="Times New Roman" pitchFamily="18" charset="0"/>
              </a:rPr>
              <a:t>There are two types,</a:t>
            </a:r>
          </a:p>
          <a:p>
            <a:pPr marL="342900" indent="-342900">
              <a:buFont typeface="+mj-lt"/>
              <a:buAutoNum type="arabicPeriod"/>
            </a:pPr>
            <a:r>
              <a:rPr lang="en-US" b="1" dirty="0" smtClean="0">
                <a:solidFill>
                  <a:srgbClr val="FF0000"/>
                </a:solidFill>
                <a:latin typeface="Times New Roman" pitchFamily="18" charset="0"/>
                <a:cs typeface="Times New Roman" pitchFamily="18" charset="0"/>
              </a:rPr>
              <a:t>RC Phase Shift Oscillators  </a:t>
            </a:r>
            <a:r>
              <a:rPr lang="en-US" dirty="0" smtClean="0">
                <a:latin typeface="Times New Roman" pitchFamily="18" charset="0"/>
                <a:cs typeface="Times New Roman" pitchFamily="18" charset="0"/>
              </a:rPr>
              <a:t>- Audio Frequencies (Hz to kHz)</a:t>
            </a:r>
          </a:p>
          <a:p>
            <a:pPr marL="342900" indent="-342900">
              <a:buFont typeface="+mj-lt"/>
              <a:buAutoNum type="arabicPeriod"/>
            </a:pPr>
            <a:r>
              <a:rPr lang="en-US" b="1" dirty="0" smtClean="0">
                <a:solidFill>
                  <a:srgbClr val="FF0000"/>
                </a:solidFill>
                <a:latin typeface="Times New Roman" pitchFamily="18" charset="0"/>
                <a:cs typeface="Times New Roman" pitchFamily="18" charset="0"/>
              </a:rPr>
              <a:t>LC Oscillators </a:t>
            </a:r>
            <a:r>
              <a:rPr lang="en-US" dirty="0" smtClean="0">
                <a:latin typeface="Times New Roman" pitchFamily="18" charset="0"/>
                <a:cs typeface="Times New Roman" pitchFamily="18" charset="0"/>
              </a:rPr>
              <a:t>– High Frequencies (in MHz)</a:t>
            </a:r>
            <a:endParaRPr lang="en-US"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p-amp 741 IC Inverting Comparator Circuit"/>
          <p:cNvPicPr>
            <a:picLocks noChangeAspect="1" noChangeArrowheads="1"/>
          </p:cNvPicPr>
          <p:nvPr/>
        </p:nvPicPr>
        <p:blipFill>
          <a:blip r:embed="rId2" cstate="print"/>
          <a:srcRect/>
          <a:stretch>
            <a:fillRect/>
          </a:stretch>
        </p:blipFill>
        <p:spPr bwMode="auto">
          <a:xfrm>
            <a:off x="1" y="655820"/>
            <a:ext cx="3751354" cy="3200400"/>
          </a:xfrm>
          <a:prstGeom prst="rect">
            <a:avLst/>
          </a:prstGeom>
          <a:ln>
            <a:noFill/>
          </a:ln>
          <a:effectLst>
            <a:softEdge rad="112500"/>
          </a:effectLst>
        </p:spPr>
      </p:pic>
      <p:pic>
        <p:nvPicPr>
          <p:cNvPr id="5" name="Picture 4" descr="741 IC Op-Amp Inverting Comparator Waveform"/>
          <p:cNvPicPr>
            <a:picLocks noChangeAspect="1" noChangeArrowheads="1"/>
          </p:cNvPicPr>
          <p:nvPr/>
        </p:nvPicPr>
        <p:blipFill>
          <a:blip r:embed="rId3" cstate="print"/>
          <a:srcRect/>
          <a:stretch>
            <a:fillRect/>
          </a:stretch>
        </p:blipFill>
        <p:spPr bwMode="auto">
          <a:xfrm>
            <a:off x="2057400" y="2879360"/>
            <a:ext cx="6981825" cy="3838576"/>
          </a:xfrm>
          <a:prstGeom prst="rect">
            <a:avLst/>
          </a:prstGeom>
          <a:ln>
            <a:noFill/>
          </a:ln>
          <a:effectLst>
            <a:softEdge rad="112500"/>
          </a:effec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7" name="TextBox 6"/>
          <p:cNvSpPr txBox="1"/>
          <p:nvPr/>
        </p:nvSpPr>
        <p:spPr>
          <a:xfrm>
            <a:off x="4267200" y="1447800"/>
            <a:ext cx="239681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Inverting Comparator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2050" name="Picture 2" descr="rc oscillator"/>
          <p:cNvPicPr>
            <a:picLocks noChangeAspect="1" noChangeArrowheads="1"/>
          </p:cNvPicPr>
          <p:nvPr/>
        </p:nvPicPr>
        <p:blipFill>
          <a:blip r:embed="rId2" cstate="print"/>
          <a:srcRect/>
          <a:stretch>
            <a:fillRect/>
          </a:stretch>
        </p:blipFill>
        <p:spPr bwMode="auto">
          <a:xfrm>
            <a:off x="76200" y="1752600"/>
            <a:ext cx="2571856" cy="2209800"/>
          </a:xfrm>
          <a:prstGeom prst="rect">
            <a:avLst/>
          </a:prstGeom>
          <a:noFill/>
        </p:spPr>
      </p:pic>
      <p:pic>
        <p:nvPicPr>
          <p:cNvPr id="2053" name="Picture 5"/>
          <p:cNvPicPr>
            <a:picLocks noChangeAspect="1" noChangeArrowheads="1"/>
          </p:cNvPicPr>
          <p:nvPr/>
        </p:nvPicPr>
        <p:blipFill>
          <a:blip r:embed="rId3" cstate="print"/>
          <a:srcRect/>
          <a:stretch>
            <a:fillRect/>
          </a:stretch>
        </p:blipFill>
        <p:spPr bwMode="auto">
          <a:xfrm>
            <a:off x="2717522" y="1596939"/>
            <a:ext cx="6121678" cy="5032461"/>
          </a:xfrm>
          <a:prstGeom prst="rect">
            <a:avLst/>
          </a:prstGeom>
          <a:noFill/>
          <a:ln w="9525">
            <a:solidFill>
              <a:schemeClr val="accent6">
                <a:lumMod val="75000"/>
              </a:schemeClr>
            </a:solid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
        <p:nvSpPr>
          <p:cNvPr id="6" name="Rectangle 5"/>
          <p:cNvSpPr/>
          <p:nvPr/>
        </p:nvSpPr>
        <p:spPr>
          <a:xfrm>
            <a:off x="0" y="1633478"/>
            <a:ext cx="9144000" cy="40934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Ø"/>
            </a:pPr>
            <a:r>
              <a:rPr lang="en-US" sz="2000" dirty="0" smtClean="0">
                <a:latin typeface="Times New Roman" pitchFamily="18" charset="0"/>
                <a:cs typeface="Times New Roman" pitchFamily="18" charset="0"/>
              </a:rPr>
              <a:t>R-C phase shift oscillator using op-amp uses an op-amp in</a:t>
            </a:r>
            <a:r>
              <a:rPr lang="en-US" sz="2000" b="1" dirty="0" smtClean="0">
                <a:latin typeface="Times New Roman" pitchFamily="18" charset="0"/>
                <a:cs typeface="Times New Roman" pitchFamily="18" charset="0"/>
              </a:rPr>
              <a:t> inverting amplifier </a:t>
            </a:r>
            <a:r>
              <a:rPr lang="en-US" sz="2000" dirty="0" smtClean="0">
                <a:latin typeface="Times New Roman" pitchFamily="18" charset="0"/>
                <a:cs typeface="Times New Roman" pitchFamily="18" charset="0"/>
              </a:rPr>
              <a:t>mode. Thus it introduces the </a:t>
            </a:r>
            <a:r>
              <a:rPr lang="en-US" sz="2000" b="1" dirty="0" smtClean="0">
                <a:latin typeface="Times New Roman" pitchFamily="18" charset="0"/>
                <a:cs typeface="Times New Roman" pitchFamily="18" charset="0"/>
              </a:rPr>
              <a:t>phase shift of 180° </a:t>
            </a:r>
            <a:r>
              <a:rPr lang="en-US" sz="2000" dirty="0" smtClean="0">
                <a:latin typeface="Times New Roman" pitchFamily="18" charset="0"/>
                <a:cs typeface="Times New Roman" pitchFamily="18" charset="0"/>
              </a:rPr>
              <a:t>between input and output. The feedback network consists of 3 RC sections each producing 60° phase shift.</a:t>
            </a:r>
          </a:p>
          <a:p>
            <a:pPr marL="465138" indent="-465138" algn="just">
              <a:buFont typeface="Wingdings" pitchFamily="2" charset="2"/>
              <a:buChar char="Ø"/>
            </a:pPr>
            <a:endParaRPr lang="en-US" sz="2000" dirty="0" smtClean="0">
              <a:latin typeface="Times New Roman" pitchFamily="18" charset="0"/>
              <a:cs typeface="Times New Roman" pitchFamily="18" charset="0"/>
            </a:endParaRPr>
          </a:p>
          <a:p>
            <a:pPr marL="465138" indent="-465138" algn="just">
              <a:buFont typeface="Wingdings" pitchFamily="2" charset="2"/>
              <a:buChar char="Ø"/>
            </a:pPr>
            <a:r>
              <a:rPr lang="en-US" sz="2000" dirty="0" smtClean="0">
                <a:latin typeface="Times New Roman" pitchFamily="18" charset="0"/>
                <a:cs typeface="Times New Roman" pitchFamily="18" charset="0"/>
              </a:rPr>
              <a:t>The output of the amplifier is given to the feedback network. The output of the feedback network drives the amplifier. The total phase shift around a loop is 180° of the amplifier and </a:t>
            </a:r>
            <a:r>
              <a:rPr lang="en-US" sz="2000" b="1" dirty="0" smtClean="0">
                <a:latin typeface="Times New Roman" pitchFamily="18" charset="0"/>
                <a:cs typeface="Times New Roman" pitchFamily="18" charset="0"/>
              </a:rPr>
              <a:t>180° </a:t>
            </a:r>
            <a:r>
              <a:rPr lang="en-US" sz="2000" dirty="0" smtClean="0">
                <a:latin typeface="Times New Roman" pitchFamily="18" charset="0"/>
                <a:cs typeface="Times New Roman" pitchFamily="18" charset="0"/>
              </a:rPr>
              <a:t>due to </a:t>
            </a:r>
            <a:r>
              <a:rPr lang="en-US" sz="2000" b="1" dirty="0" smtClean="0">
                <a:latin typeface="Times New Roman" pitchFamily="18" charset="0"/>
                <a:cs typeface="Times New Roman" pitchFamily="18" charset="0"/>
              </a:rPr>
              <a:t>3 RC section</a:t>
            </a:r>
            <a:r>
              <a:rPr lang="en-US" sz="2000" dirty="0" smtClean="0">
                <a:latin typeface="Times New Roman" pitchFamily="18" charset="0"/>
                <a:cs typeface="Times New Roman" pitchFamily="18" charset="0"/>
              </a:rPr>
              <a:t>, thus 360°. This satisfies the required condition for positive feedback and circuit works as an oscillator.</a:t>
            </a:r>
          </a:p>
          <a:p>
            <a:pPr marL="465138" indent="-465138" algn="just">
              <a:buFont typeface="Wingdings" pitchFamily="2" charset="2"/>
              <a:buChar char="Ø"/>
            </a:pPr>
            <a:endParaRPr lang="en-US" sz="2000" dirty="0" smtClean="0">
              <a:latin typeface="Times New Roman" pitchFamily="18" charset="0"/>
              <a:cs typeface="Times New Roman" pitchFamily="18" charset="0"/>
            </a:endParaRPr>
          </a:p>
          <a:p>
            <a:pPr marL="465138" indent="-465138" algn="just">
              <a:buFont typeface="Wingdings" pitchFamily="2" charset="2"/>
              <a:buChar char="Ø"/>
            </a:pPr>
            <a:r>
              <a:rPr lang="en-US" sz="2000" dirty="0" smtClean="0">
                <a:latin typeface="Times New Roman" pitchFamily="18" charset="0"/>
                <a:cs typeface="Times New Roman" pitchFamily="18" charset="0"/>
              </a:rPr>
              <a:t>The </a:t>
            </a:r>
            <a:r>
              <a:rPr lang="en-US" sz="2000" b="1" dirty="0" smtClean="0">
                <a:latin typeface="Times New Roman" pitchFamily="18" charset="0"/>
                <a:cs typeface="Times New Roman" pitchFamily="18" charset="0"/>
              </a:rPr>
              <a:t>gain of the amplifier </a:t>
            </a:r>
            <a:r>
              <a:rPr lang="en-US" sz="2000" dirty="0" smtClean="0">
                <a:latin typeface="Times New Roman" pitchFamily="18" charset="0"/>
                <a:cs typeface="Times New Roman" pitchFamily="18" charset="0"/>
              </a:rPr>
              <a:t>or op-amp is adjusted with help of </a:t>
            </a:r>
            <a:r>
              <a:rPr lang="en-US" sz="2000" b="1" dirty="0" err="1" smtClean="0">
                <a:latin typeface="Times New Roman" pitchFamily="18" charset="0"/>
                <a:cs typeface="Times New Roman" pitchFamily="18" charset="0"/>
              </a:rPr>
              <a:t>R</a:t>
            </a:r>
            <a:r>
              <a:rPr lang="en-US" sz="2000" b="1" baseline="-25000" dirty="0" err="1" smtClean="0">
                <a:latin typeface="Times New Roman" pitchFamily="18" charset="0"/>
                <a:cs typeface="Times New Roman" pitchFamily="18" charset="0"/>
              </a:rPr>
              <a:t>f</a:t>
            </a:r>
            <a:r>
              <a:rPr lang="en-US" sz="2000" b="1" dirty="0" smtClean="0">
                <a:latin typeface="Times New Roman" pitchFamily="18" charset="0"/>
                <a:cs typeface="Times New Roman" pitchFamily="18" charset="0"/>
              </a:rPr>
              <a:t> and R</a:t>
            </a:r>
            <a:r>
              <a:rPr lang="en-US" sz="2000" b="1" baseline="-25000" dirty="0" smtClean="0">
                <a:latin typeface="Times New Roman" pitchFamily="18" charset="0"/>
                <a:cs typeface="Times New Roman" pitchFamily="18" charset="0"/>
              </a:rPr>
              <a:t>1</a:t>
            </a:r>
            <a:r>
              <a:rPr lang="en-US" sz="2000" b="1" dirty="0" smtClean="0">
                <a:latin typeface="Times New Roman" pitchFamily="18" charset="0"/>
                <a:cs typeface="Times New Roman" pitchFamily="18" charset="0"/>
              </a:rPr>
              <a:t> resistances</a:t>
            </a:r>
            <a:r>
              <a:rPr lang="en-US" sz="2000" dirty="0" smtClean="0">
                <a:latin typeface="Times New Roman" pitchFamily="18" charset="0"/>
                <a:cs typeface="Times New Roman" pitchFamily="18" charset="0"/>
              </a:rPr>
              <a:t>. To get the required oscillations, the gain is adjusted in such a way that the product of op-amp gain and </a:t>
            </a:r>
            <a:r>
              <a:rPr lang="en-US" sz="2000" b="1" dirty="0" smtClean="0">
                <a:latin typeface="Times New Roman" pitchFamily="18" charset="0"/>
                <a:cs typeface="Times New Roman" pitchFamily="18" charset="0"/>
              </a:rPr>
              <a:t>gain of feedback network is slightly greater than 1</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76802" name="Picture 2" descr="sine-wave-generators-using-op-amp-7"/>
          <p:cNvPicPr>
            <a:picLocks noChangeAspect="1" noChangeArrowheads="1"/>
          </p:cNvPicPr>
          <p:nvPr/>
        </p:nvPicPr>
        <p:blipFill>
          <a:blip r:embed="rId2" cstate="print"/>
          <a:srcRect b="10638"/>
          <a:stretch>
            <a:fillRect/>
          </a:stretch>
        </p:blipFill>
        <p:spPr bwMode="auto">
          <a:xfrm>
            <a:off x="1828800" y="838200"/>
            <a:ext cx="5600700" cy="3200400"/>
          </a:xfrm>
          <a:prstGeom prst="rect">
            <a:avLst/>
          </a:prstGeom>
          <a:noFill/>
          <a:ln>
            <a:solidFill>
              <a:srgbClr val="0070C0"/>
            </a:solidFill>
          </a:ln>
        </p:spPr>
      </p:pic>
      <p:sp>
        <p:nvSpPr>
          <p:cNvPr id="7" name="Rectangle 6"/>
          <p:cNvSpPr/>
          <p:nvPr/>
        </p:nvSpPr>
        <p:spPr>
          <a:xfrm>
            <a:off x="152400" y="4126468"/>
            <a:ext cx="6934200" cy="369332"/>
          </a:xfrm>
          <a:prstGeom prst="rect">
            <a:avLst/>
          </a:prstGeom>
        </p:spPr>
        <p:txBody>
          <a:bodyPr wrap="square">
            <a:spAutoFit/>
          </a:bodyPr>
          <a:lstStyle/>
          <a:p>
            <a:r>
              <a:rPr lang="en-US" dirty="0" smtClean="0">
                <a:latin typeface="Times New Roman" pitchFamily="18" charset="0"/>
                <a:cs typeface="Times New Roman" pitchFamily="18" charset="0"/>
              </a:rPr>
              <a:t>Let us find the transfer function of the RC feedback network :</a:t>
            </a:r>
            <a:endParaRPr lang="en-US" dirty="0">
              <a:latin typeface="Times New Roman" pitchFamily="18" charset="0"/>
              <a:cs typeface="Times New Roman" pitchFamily="18" charset="0"/>
            </a:endParaRPr>
          </a:p>
        </p:txBody>
      </p:sp>
      <p:pic>
        <p:nvPicPr>
          <p:cNvPr id="76804" name="Picture 4" descr="osc11"/>
          <p:cNvPicPr>
            <a:picLocks noChangeAspect="1" noChangeArrowheads="1"/>
          </p:cNvPicPr>
          <p:nvPr/>
        </p:nvPicPr>
        <p:blipFill>
          <a:blip r:embed="rId3" cstate="print"/>
          <a:srcRect t="9266" b="13514"/>
          <a:stretch>
            <a:fillRect/>
          </a:stretch>
        </p:blipFill>
        <p:spPr bwMode="auto">
          <a:xfrm>
            <a:off x="2286000" y="4493741"/>
            <a:ext cx="5334000" cy="2059459"/>
          </a:xfrm>
          <a:prstGeom prst="rect">
            <a:avLst/>
          </a:prstGeom>
          <a:noFill/>
          <a:ln>
            <a:solidFill>
              <a:srgbClr val="FF0000"/>
            </a:solid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7" name="Rectangle 6"/>
          <p:cNvSpPr/>
          <p:nvPr/>
        </p:nvSpPr>
        <p:spPr>
          <a:xfrm>
            <a:off x="304800" y="1447800"/>
            <a:ext cx="3837333" cy="369332"/>
          </a:xfrm>
          <a:prstGeom prst="rect">
            <a:avLst/>
          </a:prstGeom>
        </p:spPr>
        <p:txBody>
          <a:bodyPr wrap="none">
            <a:spAutoFit/>
          </a:bodyPr>
          <a:lstStyle/>
          <a:p>
            <a:r>
              <a:rPr lang="en-US" dirty="0" smtClean="0">
                <a:latin typeface="Times New Roman" pitchFamily="18" charset="0"/>
                <a:cs typeface="Times New Roman" pitchFamily="18" charset="0"/>
              </a:rPr>
              <a:t>Applying KVL to various loops we get,</a:t>
            </a:r>
            <a:endParaRPr lang="en-US" dirty="0">
              <a:latin typeface="Times New Roman" pitchFamily="18" charset="0"/>
              <a:cs typeface="Times New Roman" pitchFamily="18" charset="0"/>
            </a:endParaRPr>
          </a:p>
        </p:txBody>
      </p:sp>
      <p:pic>
        <p:nvPicPr>
          <p:cNvPr id="77828" name="Picture 4" descr="osc12"/>
          <p:cNvPicPr>
            <a:picLocks noChangeAspect="1" noChangeArrowheads="1"/>
          </p:cNvPicPr>
          <p:nvPr/>
        </p:nvPicPr>
        <p:blipFill>
          <a:blip r:embed="rId2" cstate="print"/>
          <a:srcRect/>
          <a:stretch>
            <a:fillRect/>
          </a:stretch>
        </p:blipFill>
        <p:spPr bwMode="auto">
          <a:xfrm>
            <a:off x="76200" y="1752600"/>
            <a:ext cx="9067800" cy="2629325"/>
          </a:xfrm>
          <a:prstGeom prst="rect">
            <a:avLst/>
          </a:prstGeom>
          <a:noFill/>
        </p:spPr>
      </p:pic>
      <p:sp>
        <p:nvSpPr>
          <p:cNvPr id="9" name="Rectangle 8"/>
          <p:cNvSpPr/>
          <p:nvPr/>
        </p:nvSpPr>
        <p:spPr>
          <a:xfrm>
            <a:off x="304800" y="4267200"/>
            <a:ext cx="6248400" cy="369332"/>
          </a:xfrm>
          <a:prstGeom prst="rect">
            <a:avLst/>
          </a:prstGeom>
        </p:spPr>
        <p:txBody>
          <a:bodyPr wrap="square">
            <a:spAutoFit/>
          </a:bodyPr>
          <a:lstStyle/>
          <a:p>
            <a:r>
              <a:rPr lang="en-US" dirty="0" smtClean="0">
                <a:latin typeface="Times New Roman" pitchFamily="18" charset="0"/>
                <a:cs typeface="Times New Roman" pitchFamily="18" charset="0"/>
              </a:rPr>
              <a:t>Replacing </a:t>
            </a:r>
            <a:r>
              <a:rPr lang="en-US" dirty="0" err="1" smtClean="0">
                <a:latin typeface="Times New Roman" pitchFamily="18" charset="0"/>
                <a:cs typeface="Times New Roman" pitchFamily="18" charset="0"/>
              </a:rPr>
              <a:t>jω</a:t>
            </a:r>
            <a:r>
              <a:rPr lang="en-US" dirty="0" smtClean="0">
                <a:latin typeface="Times New Roman" pitchFamily="18" charset="0"/>
                <a:cs typeface="Times New Roman" pitchFamily="18" charset="0"/>
              </a:rPr>
              <a:t> by s and writing the equations in the matrix form,</a:t>
            </a:r>
            <a:endParaRPr lang="en-US" dirty="0">
              <a:latin typeface="Times New Roman" pitchFamily="18" charset="0"/>
              <a:cs typeface="Times New Roman" pitchFamily="18" charset="0"/>
            </a:endParaRPr>
          </a:p>
        </p:txBody>
      </p:sp>
      <p:pic>
        <p:nvPicPr>
          <p:cNvPr id="77830" name="Picture 6" descr="osc13"/>
          <p:cNvPicPr>
            <a:picLocks noChangeAspect="1" noChangeArrowheads="1"/>
          </p:cNvPicPr>
          <p:nvPr/>
        </p:nvPicPr>
        <p:blipFill>
          <a:blip r:embed="rId3" cstate="print"/>
          <a:srcRect/>
          <a:stretch>
            <a:fillRect/>
          </a:stretch>
        </p:blipFill>
        <p:spPr bwMode="auto">
          <a:xfrm>
            <a:off x="76200" y="4724400"/>
            <a:ext cx="8915400" cy="1681278"/>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9480" y="914400"/>
            <a:ext cx="3659720" cy="369332"/>
          </a:xfrm>
          <a:prstGeom prst="rect">
            <a:avLst/>
          </a:prstGeom>
        </p:spPr>
        <p:txBody>
          <a:bodyPr wrap="none">
            <a:spAutoFit/>
          </a:bodyPr>
          <a:lstStyle/>
          <a:p>
            <a:r>
              <a:rPr lang="en-US" dirty="0" smtClean="0">
                <a:latin typeface="Times New Roman" pitchFamily="18" charset="0"/>
                <a:cs typeface="Times New Roman" pitchFamily="18" charset="0"/>
              </a:rPr>
              <a:t>Using the Crammer’s rule to obtain I</a:t>
            </a:r>
            <a:r>
              <a:rPr lang="en-US" baseline="-25000"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78850" name="Picture 2" descr="osc14"/>
          <p:cNvPicPr>
            <a:picLocks noChangeAspect="1" noChangeArrowheads="1"/>
          </p:cNvPicPr>
          <p:nvPr/>
        </p:nvPicPr>
        <p:blipFill>
          <a:blip r:embed="rId2" cstate="print"/>
          <a:srcRect/>
          <a:stretch>
            <a:fillRect/>
          </a:stretch>
        </p:blipFill>
        <p:spPr bwMode="auto">
          <a:xfrm>
            <a:off x="381000" y="1371600"/>
            <a:ext cx="8305800" cy="5457731"/>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osc15"/>
          <p:cNvPicPr>
            <a:picLocks noChangeAspect="1" noChangeArrowheads="1"/>
          </p:cNvPicPr>
          <p:nvPr/>
        </p:nvPicPr>
        <p:blipFill>
          <a:blip r:embed="rId2" cstate="print"/>
          <a:srcRect/>
          <a:stretch>
            <a:fillRect/>
          </a:stretch>
        </p:blipFill>
        <p:spPr bwMode="auto">
          <a:xfrm>
            <a:off x="0" y="1600200"/>
            <a:ext cx="9144000" cy="281940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osc16"/>
          <p:cNvPicPr>
            <a:picLocks noChangeAspect="1" noChangeArrowheads="1"/>
          </p:cNvPicPr>
          <p:nvPr/>
        </p:nvPicPr>
        <p:blipFill>
          <a:blip r:embed="rId2" cstate="print"/>
          <a:srcRect/>
          <a:stretch>
            <a:fillRect/>
          </a:stretch>
        </p:blipFill>
        <p:spPr bwMode="auto">
          <a:xfrm>
            <a:off x="238125" y="1447800"/>
            <a:ext cx="8296275" cy="5324867"/>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80898" name="Picture 2" descr="osc17"/>
          <p:cNvPicPr>
            <a:picLocks noChangeAspect="1" noChangeArrowheads="1"/>
          </p:cNvPicPr>
          <p:nvPr/>
        </p:nvPicPr>
        <p:blipFill>
          <a:blip r:embed="rId3" cstate="print"/>
          <a:srcRect/>
          <a:stretch>
            <a:fillRect/>
          </a:stretch>
        </p:blipFill>
        <p:spPr bwMode="auto">
          <a:xfrm>
            <a:off x="5867400" y="6048374"/>
            <a:ext cx="1628775" cy="65722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152400" y="1371600"/>
            <a:ext cx="6934200" cy="646331"/>
          </a:xfrm>
          <a:prstGeom prst="rect">
            <a:avLst/>
          </a:prstGeom>
        </p:spPr>
        <p:txBody>
          <a:bodyPr wrap="square">
            <a:spAutoFit/>
          </a:bodyPr>
          <a:lstStyle/>
          <a:p>
            <a:r>
              <a:rPr lang="en-US" dirty="0" smtClean="0">
                <a:latin typeface="Times New Roman" pitchFamily="18" charset="0"/>
                <a:cs typeface="Times New Roman" pitchFamily="18" charset="0"/>
              </a:rPr>
              <a:t>This is the frequency with which circuit oscillates,</a:t>
            </a:r>
          </a:p>
          <a:p>
            <a:r>
              <a:rPr lang="en-US" dirty="0" smtClean="0">
                <a:latin typeface="Times New Roman" pitchFamily="18" charset="0"/>
                <a:cs typeface="Times New Roman" pitchFamily="18" charset="0"/>
              </a:rPr>
              <a:t>At this frequency, (sub. </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 value in </a:t>
            </a:r>
            <a:r>
              <a:rPr lang="el-GR" dirty="0" smtClean="0">
                <a:latin typeface="Times New Roman" pitchFamily="18" charset="0"/>
                <a:cs typeface="Times New Roman" pitchFamily="18" charset="0"/>
              </a:rPr>
              <a:t>β</a:t>
            </a:r>
            <a:r>
              <a:rPr lang="en-US" dirty="0" smtClean="0">
                <a:latin typeface="Times New Roman" pitchFamily="18" charset="0"/>
                <a:cs typeface="Times New Roman" pitchFamily="18" charset="0"/>
              </a:rPr>
              <a:t> (eqn. 23))</a:t>
            </a:r>
            <a:endParaRPr lang="en-US" dirty="0">
              <a:latin typeface="Times New Roman" pitchFamily="18" charset="0"/>
              <a:cs typeface="Times New Roman" pitchFamily="18" charset="0"/>
            </a:endParaRPr>
          </a:p>
        </p:txBody>
      </p:sp>
      <p:pic>
        <p:nvPicPr>
          <p:cNvPr id="81922" name="Picture 2" descr="osc18"/>
          <p:cNvPicPr>
            <a:picLocks noChangeAspect="1" noChangeArrowheads="1"/>
          </p:cNvPicPr>
          <p:nvPr/>
        </p:nvPicPr>
        <p:blipFill>
          <a:blip r:embed="rId2" cstate="print"/>
          <a:srcRect/>
          <a:stretch>
            <a:fillRect/>
          </a:stretch>
        </p:blipFill>
        <p:spPr bwMode="auto">
          <a:xfrm>
            <a:off x="2057400" y="1981200"/>
            <a:ext cx="4362711" cy="1401597"/>
          </a:xfrm>
          <a:prstGeom prst="rect">
            <a:avLst/>
          </a:prstGeom>
          <a:noFill/>
        </p:spPr>
      </p:pic>
      <p:sp>
        <p:nvSpPr>
          <p:cNvPr id="8" name="Rectangle 7"/>
          <p:cNvSpPr/>
          <p:nvPr/>
        </p:nvSpPr>
        <p:spPr>
          <a:xfrm>
            <a:off x="228600" y="3657600"/>
            <a:ext cx="6477000" cy="369332"/>
          </a:xfrm>
          <a:prstGeom prst="rect">
            <a:avLst/>
          </a:prstGeom>
        </p:spPr>
        <p:txBody>
          <a:bodyPr wrap="square">
            <a:spAutoFit/>
          </a:bodyPr>
          <a:lstStyle/>
          <a:p>
            <a:r>
              <a:rPr lang="en-US" dirty="0" smtClean="0">
                <a:latin typeface="Times New Roman" pitchFamily="18" charset="0"/>
                <a:cs typeface="Times New Roman" pitchFamily="18" charset="0"/>
              </a:rPr>
              <a:t>The negative sign indicates a phase shift of </a:t>
            </a:r>
            <a:r>
              <a:rPr lang="en-US" b="1" dirty="0" smtClean="0">
                <a:latin typeface="Times New Roman" pitchFamily="18" charset="0"/>
                <a:cs typeface="Times New Roman" pitchFamily="18" charset="0"/>
              </a:rPr>
              <a:t>180</a:t>
            </a:r>
            <a:r>
              <a:rPr lang="en-US" b="1" baseline="30000"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81924" name="Picture 4" descr="osc19"/>
          <p:cNvPicPr>
            <a:picLocks noChangeAspect="1" noChangeArrowheads="1"/>
          </p:cNvPicPr>
          <p:nvPr/>
        </p:nvPicPr>
        <p:blipFill>
          <a:blip r:embed="rId3" cstate="print"/>
          <a:srcRect/>
          <a:stretch>
            <a:fillRect/>
          </a:stretch>
        </p:blipFill>
        <p:spPr bwMode="auto">
          <a:xfrm>
            <a:off x="685800" y="4114800"/>
            <a:ext cx="7731053" cy="251460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609600" y="2057400"/>
            <a:ext cx="8077200"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65138" indent="-465138" algn="just">
              <a:buFont typeface="Wingdings" pitchFamily="2" charset="2"/>
              <a:buChar char="v"/>
            </a:pPr>
            <a:r>
              <a:rPr lang="en-US" sz="2400" dirty="0" smtClean="0">
                <a:latin typeface="Times New Roman" pitchFamily="18" charset="0"/>
                <a:cs typeface="Times New Roman" pitchFamily="18" charset="0"/>
              </a:rPr>
              <a:t>Thus circuit will work as an oscillator which will produce a sinusoidal waveform if the </a:t>
            </a:r>
            <a:r>
              <a:rPr lang="en-US" sz="2400" b="1" dirty="0" smtClean="0">
                <a:latin typeface="Times New Roman" pitchFamily="18" charset="0"/>
                <a:cs typeface="Times New Roman" pitchFamily="18" charset="0"/>
              </a:rPr>
              <a:t>gain (A) is 29 </a:t>
            </a:r>
            <a:r>
              <a:rPr lang="en-US" sz="2400" dirty="0" smtClean="0">
                <a:latin typeface="Times New Roman" pitchFamily="18" charset="0"/>
                <a:cs typeface="Times New Roman" pitchFamily="18" charset="0"/>
              </a:rPr>
              <a:t>and total </a:t>
            </a:r>
            <a:r>
              <a:rPr lang="en-US" sz="2400" b="1" dirty="0" smtClean="0">
                <a:latin typeface="Times New Roman" pitchFamily="18" charset="0"/>
                <a:cs typeface="Times New Roman" pitchFamily="18" charset="0"/>
              </a:rPr>
              <a:t>phase shift </a:t>
            </a:r>
            <a:r>
              <a:rPr lang="en-US" sz="2400" dirty="0" smtClean="0">
                <a:latin typeface="Times New Roman" pitchFamily="18" charset="0"/>
                <a:cs typeface="Times New Roman" pitchFamily="18" charset="0"/>
              </a:rPr>
              <a:t>around a loop is </a:t>
            </a:r>
            <a:r>
              <a:rPr lang="en-US" sz="2400" b="1" dirty="0" smtClean="0">
                <a:latin typeface="Times New Roman" pitchFamily="18" charset="0"/>
                <a:cs typeface="Times New Roman" pitchFamily="18" charset="0"/>
              </a:rPr>
              <a:t>360°</a:t>
            </a:r>
            <a:r>
              <a:rPr lang="en-US" sz="2400" dirty="0" smtClean="0">
                <a:latin typeface="Times New Roman" pitchFamily="18" charset="0"/>
                <a:cs typeface="Times New Roman" pitchFamily="18" charset="0"/>
              </a:rPr>
              <a:t>. </a:t>
            </a:r>
          </a:p>
          <a:p>
            <a:pPr marL="465138" indent="-465138" algn="just">
              <a:buFont typeface="Wingdings" pitchFamily="2" charset="2"/>
              <a:buChar char="v"/>
            </a:pPr>
            <a:r>
              <a:rPr lang="en-US" sz="2400" dirty="0" smtClean="0">
                <a:latin typeface="Times New Roman" pitchFamily="18" charset="0"/>
                <a:cs typeface="Times New Roman" pitchFamily="18" charset="0"/>
              </a:rPr>
              <a:t>This satisfies the </a:t>
            </a:r>
            <a:r>
              <a:rPr lang="en-US" sz="2400" dirty="0" err="1" smtClean="0">
                <a:latin typeface="Times New Roman" pitchFamily="18" charset="0"/>
                <a:cs typeface="Times New Roman" pitchFamily="18" charset="0"/>
              </a:rPr>
              <a:t>Barkhausen</a:t>
            </a:r>
            <a:r>
              <a:rPr lang="en-US" sz="2400" dirty="0" smtClean="0">
                <a:latin typeface="Times New Roman" pitchFamily="18" charset="0"/>
                <a:cs typeface="Times New Roman" pitchFamily="18" charset="0"/>
              </a:rPr>
              <a:t> criterion for the oscillator. </a:t>
            </a:r>
          </a:p>
          <a:p>
            <a:pPr marL="465138" indent="-465138" algn="just">
              <a:buFont typeface="Wingdings" pitchFamily="2" charset="2"/>
              <a:buChar char="v"/>
            </a:pPr>
            <a:r>
              <a:rPr lang="en-US" sz="2400" dirty="0" smtClean="0">
                <a:latin typeface="Times New Roman" pitchFamily="18" charset="0"/>
                <a:cs typeface="Times New Roman" pitchFamily="18" charset="0"/>
              </a:rPr>
              <a:t>These oscillators are used over the audio frequency range i.e. about </a:t>
            </a:r>
            <a:r>
              <a:rPr lang="en-US" sz="2400" b="1" dirty="0" smtClean="0">
                <a:latin typeface="Times New Roman" pitchFamily="18" charset="0"/>
                <a:cs typeface="Times New Roman" pitchFamily="18" charset="0"/>
              </a:rPr>
              <a:t>20 Hz up to 100 kHz.</a:t>
            </a:r>
            <a:endParaRPr lang="en-US" sz="2400" b="1" dirty="0">
              <a:latin typeface="Times New Roman" pitchFamily="18" charset="0"/>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Advantages</a:t>
            </a:r>
            <a:endParaRPr lang="en-US" b="1" dirty="0">
              <a:latin typeface="Times New Roman" pitchFamily="18" charset="0"/>
              <a:cs typeface="Times New Roman" pitchFamily="18" charset="0"/>
            </a:endParaRPr>
          </a:p>
        </p:txBody>
      </p:sp>
      <p:sp>
        <p:nvSpPr>
          <p:cNvPr id="6" name="Rectangle 5"/>
          <p:cNvSpPr/>
          <p:nvPr/>
        </p:nvSpPr>
        <p:spPr>
          <a:xfrm>
            <a:off x="838200" y="1905000"/>
            <a:ext cx="6858000" cy="1200329"/>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mj-lt"/>
              <a:buAutoNum type="arabicPeriod"/>
            </a:pPr>
            <a:r>
              <a:rPr lang="en-US" dirty="0" smtClean="0">
                <a:latin typeface="Times New Roman" pitchFamily="18" charset="0"/>
                <a:cs typeface="Times New Roman" pitchFamily="18" charset="0"/>
              </a:rPr>
              <a:t>The circuit is simple to design.</a:t>
            </a:r>
          </a:p>
          <a:p>
            <a:pPr marL="342900" indent="-342900" algn="just">
              <a:buFont typeface="+mj-lt"/>
              <a:buAutoNum type="arabicPeriod"/>
            </a:pPr>
            <a:r>
              <a:rPr lang="en-US" dirty="0" smtClean="0">
                <a:latin typeface="Times New Roman" pitchFamily="18" charset="0"/>
                <a:cs typeface="Times New Roman" pitchFamily="18" charset="0"/>
              </a:rPr>
              <a:t>Can produce output over the audio frequency range.</a:t>
            </a:r>
          </a:p>
          <a:p>
            <a:pPr marL="342900" indent="-342900" algn="just">
              <a:buFont typeface="+mj-lt"/>
              <a:buAutoNum type="arabicPeriod"/>
            </a:pPr>
            <a:r>
              <a:rPr lang="en-US" dirty="0" smtClean="0">
                <a:latin typeface="Times New Roman" pitchFamily="18" charset="0"/>
                <a:cs typeface="Times New Roman" pitchFamily="18" charset="0"/>
              </a:rPr>
              <a:t>Produces sinusoidal output waveform. </a:t>
            </a:r>
          </a:p>
          <a:p>
            <a:pPr marL="342900" indent="-342900" algn="just">
              <a:buFont typeface="+mj-lt"/>
              <a:buAutoNum type="arabicPeriod"/>
            </a:pPr>
            <a:r>
              <a:rPr lang="en-US" dirty="0" smtClean="0">
                <a:latin typeface="Times New Roman" pitchFamily="18" charset="0"/>
                <a:cs typeface="Times New Roman" pitchFamily="18" charset="0"/>
              </a:rPr>
              <a:t>It is a fixed-frequency oscillator.</a:t>
            </a:r>
            <a:endParaRPr lang="en-US" dirty="0">
              <a:latin typeface="Times New Roman" pitchFamily="18" charset="0"/>
              <a:cs typeface="Times New Roman" pitchFamily="18" charset="0"/>
            </a:endParaRPr>
          </a:p>
        </p:txBody>
      </p:sp>
      <p:sp>
        <p:nvSpPr>
          <p:cNvPr id="7" name="Rectangle 6"/>
          <p:cNvSpPr/>
          <p:nvPr/>
        </p:nvSpPr>
        <p:spPr>
          <a:xfrm>
            <a:off x="-13448" y="3581400"/>
            <a:ext cx="16081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Disadvantages</a:t>
            </a:r>
            <a:endParaRPr lang="en-US" b="1" dirty="0">
              <a:latin typeface="Times New Roman" pitchFamily="18" charset="0"/>
              <a:cs typeface="Times New Roman" pitchFamily="18" charset="0"/>
            </a:endParaRPr>
          </a:p>
        </p:txBody>
      </p:sp>
      <p:sp>
        <p:nvSpPr>
          <p:cNvPr id="8" name="Rectangle 7"/>
          <p:cNvSpPr/>
          <p:nvPr/>
        </p:nvSpPr>
        <p:spPr>
          <a:xfrm>
            <a:off x="838200" y="4419600"/>
            <a:ext cx="739140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42900" indent="-342900" algn="just">
              <a:buFont typeface="+mj-lt"/>
              <a:buAutoNum type="arabicPeriod"/>
            </a:pPr>
            <a:r>
              <a:rPr lang="en-US" dirty="0" smtClean="0">
                <a:latin typeface="Times New Roman" pitchFamily="18" charset="0"/>
                <a:cs typeface="Times New Roman" pitchFamily="18" charset="0"/>
              </a:rPr>
              <a:t>By changing the values of R and C, the frequency of the oscillator can be changed. But this is practically impossible. Hence the phase shift oscillator is considered as a fixed frequency oscillator, for all practical purposes.</a:t>
            </a:r>
          </a:p>
          <a:p>
            <a:pPr marL="342900" indent="-342900" algn="just">
              <a:buFont typeface="+mj-lt"/>
              <a:buAutoNum type="arabicPeriod"/>
            </a:pPr>
            <a:r>
              <a:rPr lang="en-US" dirty="0" smtClean="0">
                <a:latin typeface="Times New Roman" pitchFamily="18" charset="0"/>
                <a:cs typeface="Times New Roman" pitchFamily="18" charset="0"/>
              </a:rPr>
              <a:t>And the frequency stability is poor due to the changes in the values of various components, due to the effect of temperature, ageing etc.</a:t>
            </a:r>
            <a:endParaRPr lang="en-US"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288412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a:t>
            </a:r>
          </a:p>
        </p:txBody>
      </p:sp>
      <p:sp>
        <p:nvSpPr>
          <p:cNvPr id="6" name="Rectangle 5"/>
          <p:cNvSpPr/>
          <p:nvPr/>
        </p:nvSpPr>
        <p:spPr>
          <a:xfrm>
            <a:off x="304800" y="1524000"/>
            <a:ext cx="8458200"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A non-inverting comparator is an op-amp based comparator for which a reference voltage is applied to its inverting terminal and the input voltage is applied to its non-inverting terminal. </a:t>
            </a:r>
            <a:endParaRPr lang="en-US" dirty="0">
              <a:latin typeface="Times New Roman" pitchFamily="18" charset="0"/>
              <a:cs typeface="Times New Roman" pitchFamily="18" charset="0"/>
            </a:endParaRPr>
          </a:p>
          <a:p>
            <a:pPr marL="465138" indent="-465138" algn="just">
              <a:buFont typeface="Wingdings" pitchFamily="2" charset="2"/>
              <a:buChar char="Ø"/>
            </a:pPr>
            <a:r>
              <a:rPr lang="en-US" dirty="0" smtClean="0">
                <a:latin typeface="Times New Roman" pitchFamily="18" charset="0"/>
                <a:cs typeface="Times New Roman" pitchFamily="18" charset="0"/>
              </a:rPr>
              <a:t>This op-amp based comparator is called as </a:t>
            </a:r>
            <a:r>
              <a:rPr lang="en-US" b="1" dirty="0" smtClean="0">
                <a:latin typeface="Times New Roman" pitchFamily="18" charset="0"/>
                <a:cs typeface="Times New Roman" pitchFamily="18" charset="0"/>
              </a:rPr>
              <a:t>non-inverting</a:t>
            </a:r>
            <a:r>
              <a:rPr lang="en-US" dirty="0" smtClean="0">
                <a:latin typeface="Times New Roman" pitchFamily="18" charset="0"/>
                <a:cs typeface="Times New Roman" pitchFamily="18" charset="0"/>
              </a:rPr>
              <a:t> comparator because the input voltage, which has to be compared is applied to the non-inverting terminal of the op-amp.</a:t>
            </a:r>
            <a:endParaRPr lang="en-US" dirty="0">
              <a:latin typeface="Times New Roman" pitchFamily="18" charset="0"/>
              <a:cs typeface="Times New Roman" pitchFamily="18" charset="0"/>
            </a:endParaRPr>
          </a:p>
        </p:txBody>
      </p:sp>
      <p:pic>
        <p:nvPicPr>
          <p:cNvPr id="17410" name="Picture 2" descr="Circuit Diagram"/>
          <p:cNvPicPr>
            <a:picLocks noChangeAspect="1" noChangeArrowheads="1"/>
          </p:cNvPicPr>
          <p:nvPr/>
        </p:nvPicPr>
        <p:blipFill>
          <a:blip r:embed="rId2" cstate="print"/>
          <a:srcRect/>
          <a:stretch>
            <a:fillRect/>
          </a:stretch>
        </p:blipFill>
        <p:spPr bwMode="auto">
          <a:xfrm>
            <a:off x="1981200" y="3352800"/>
            <a:ext cx="5715000" cy="329565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066800" y="1828800"/>
            <a:ext cx="7162800" cy="4057650"/>
            <a:chOff x="1357313" y="2114550"/>
            <a:chExt cx="6429375" cy="3600450"/>
          </a:xfrm>
        </p:grpSpPr>
        <p:pic>
          <p:nvPicPr>
            <p:cNvPr id="82946" name="Picture 2"/>
            <p:cNvPicPr>
              <a:picLocks noChangeAspect="1" noChangeArrowheads="1"/>
            </p:cNvPicPr>
            <p:nvPr/>
          </p:nvPicPr>
          <p:blipFill>
            <a:blip r:embed="rId2" cstate="print"/>
            <a:srcRect/>
            <a:stretch>
              <a:fillRect/>
            </a:stretch>
          </p:blipFill>
          <p:spPr bwMode="auto">
            <a:xfrm>
              <a:off x="1357313" y="2114550"/>
              <a:ext cx="6429375" cy="2628900"/>
            </a:xfrm>
            <a:prstGeom prst="rect">
              <a:avLst/>
            </a:prstGeom>
            <a:noFill/>
            <a:ln w="9525">
              <a:noFill/>
              <a:miter lim="800000"/>
              <a:headEnd/>
              <a:tailEnd/>
            </a:ln>
          </p:spPr>
        </p:pic>
        <p:pic>
          <p:nvPicPr>
            <p:cNvPr id="82948" name="Picture 4"/>
            <p:cNvPicPr>
              <a:picLocks noChangeAspect="1" noChangeArrowheads="1"/>
            </p:cNvPicPr>
            <p:nvPr/>
          </p:nvPicPr>
          <p:blipFill>
            <a:blip r:embed="rId3" cstate="print"/>
            <a:srcRect/>
            <a:stretch>
              <a:fillRect/>
            </a:stretch>
          </p:blipFill>
          <p:spPr bwMode="auto">
            <a:xfrm>
              <a:off x="1524000" y="4800600"/>
              <a:ext cx="4810125" cy="914400"/>
            </a:xfrm>
            <a:prstGeom prst="rect">
              <a:avLst/>
            </a:prstGeom>
            <a:noFill/>
            <a:ln w="9525">
              <a:noFill/>
              <a:miter lim="800000"/>
              <a:headEnd/>
              <a:tailEnd/>
            </a:ln>
          </p:spPr>
        </p:pic>
      </p:grpSp>
      <p:sp>
        <p:nvSpPr>
          <p:cNvPr id="9"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RC Phase Shift Oscillators</a:t>
            </a:r>
            <a:endParaRPr lang="en-US" altLang="ko-KR" sz="3600" b="1" dirty="0" smtClean="0">
              <a:solidFill>
                <a:srgbClr val="FF0000"/>
              </a:solidFill>
              <a:latin typeface="Times New Roman" pitchFamily="18" charset="0"/>
              <a:cs typeface="Times New Roman" pitchFamily="18" charset="0"/>
            </a:endParaRPr>
          </a:p>
        </p:txBody>
      </p:sp>
      <p:sp>
        <p:nvSpPr>
          <p:cNvPr id="10" name="Rectangle 9"/>
          <p:cNvSpPr/>
          <p:nvPr/>
        </p:nvSpPr>
        <p:spPr>
          <a:xfrm>
            <a:off x="0" y="914400"/>
            <a:ext cx="111665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Problems</a:t>
            </a:r>
            <a:endParaRPr lang="en-US" b="1" dirty="0">
              <a:latin typeface="Times New Roman" pitchFamily="18" charset="0"/>
              <a:cs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endParaRPr lang="en-US"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852613" y="1466850"/>
            <a:ext cx="5438775" cy="440055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0772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v"/>
            </a:pPr>
            <a:r>
              <a:rPr lang="en-US" dirty="0" smtClean="0">
                <a:latin typeface="Times New Roman" pitchFamily="18" charset="0"/>
                <a:cs typeface="Times New Roman" pitchFamily="18" charset="0"/>
              </a:rPr>
              <a:t>Generally in an oscillator, amplifier stage introduces 180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phase shift and feedback network introduces additional 180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phase shift, to obtain a phase shift of 360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around a loop. This is required condition for any oscillator.</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
        <p:nvSpPr>
          <p:cNvPr id="7" name="Rectangle 6"/>
          <p:cNvSpPr/>
          <p:nvPr/>
        </p:nvSpPr>
        <p:spPr>
          <a:xfrm>
            <a:off x="381000" y="3198674"/>
            <a:ext cx="80772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But </a:t>
            </a:r>
            <a:r>
              <a:rPr lang="en-US" dirty="0" err="1" smtClean="0">
                <a:latin typeface="Times New Roman" pitchFamily="18" charset="0"/>
                <a:cs typeface="Times New Roman" pitchFamily="18" charset="0"/>
              </a:rPr>
              <a:t>wiens</a:t>
            </a:r>
            <a:r>
              <a:rPr lang="en-US" dirty="0" smtClean="0">
                <a:latin typeface="Times New Roman" pitchFamily="18" charset="0"/>
                <a:cs typeface="Times New Roman" pitchFamily="18" charset="0"/>
              </a:rPr>
              <a:t> bridge oscillator uses a </a:t>
            </a:r>
            <a:r>
              <a:rPr lang="en-US" b="1" dirty="0" smtClean="0">
                <a:latin typeface="Times New Roman" pitchFamily="18" charset="0"/>
                <a:cs typeface="Times New Roman" pitchFamily="18" charset="0"/>
              </a:rPr>
              <a:t>non inverting amplifier </a:t>
            </a:r>
            <a:r>
              <a:rPr lang="en-US" dirty="0" smtClean="0">
                <a:latin typeface="Times New Roman" pitchFamily="18" charset="0"/>
                <a:cs typeface="Times New Roman" pitchFamily="18" charset="0"/>
              </a:rPr>
              <a:t>and hence does not provide any phase shift during amplifier stage. As </a:t>
            </a:r>
            <a:r>
              <a:rPr lang="en-US" b="1" dirty="0" smtClean="0">
                <a:latin typeface="Times New Roman" pitchFamily="18" charset="0"/>
                <a:cs typeface="Times New Roman" pitchFamily="18" charset="0"/>
              </a:rPr>
              <a:t>total phase shift </a:t>
            </a:r>
            <a:r>
              <a:rPr lang="en-US" dirty="0" smtClean="0">
                <a:latin typeface="Times New Roman" pitchFamily="18" charset="0"/>
                <a:cs typeface="Times New Roman" pitchFamily="18" charset="0"/>
              </a:rPr>
              <a:t>required is </a:t>
            </a:r>
            <a:r>
              <a:rPr lang="en-US" b="1" dirty="0" smtClean="0">
                <a:latin typeface="Times New Roman" pitchFamily="18" charset="0"/>
                <a:cs typeface="Times New Roman" pitchFamily="18" charset="0"/>
              </a:rPr>
              <a:t>0</a:t>
            </a:r>
            <a:r>
              <a:rPr lang="en-US" b="1"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in </a:t>
            </a:r>
            <a:r>
              <a:rPr lang="en-US" dirty="0" err="1" smtClean="0">
                <a:latin typeface="Times New Roman" pitchFamily="18" charset="0"/>
                <a:cs typeface="Times New Roman" pitchFamily="18" charset="0"/>
              </a:rPr>
              <a:t>wiens</a:t>
            </a:r>
            <a:r>
              <a:rPr lang="en-US" dirty="0" smtClean="0">
                <a:latin typeface="Times New Roman" pitchFamily="18" charset="0"/>
                <a:cs typeface="Times New Roman" pitchFamily="18" charset="0"/>
              </a:rPr>
              <a:t> bridge type no phase shift is necessary through feedback. Thus the total phase shift around a loop is </a:t>
            </a:r>
            <a:r>
              <a:rPr lang="en-US" b="1" dirty="0" smtClean="0">
                <a:latin typeface="Times New Roman" pitchFamily="18" charset="0"/>
                <a:cs typeface="Times New Roman" pitchFamily="18" charset="0"/>
              </a:rPr>
              <a:t>0</a:t>
            </a:r>
            <a:r>
              <a:rPr lang="en-US" b="1"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8" name="Rectangle 7"/>
          <p:cNvSpPr/>
          <p:nvPr/>
        </p:nvSpPr>
        <p:spPr>
          <a:xfrm>
            <a:off x="381000" y="4724400"/>
            <a:ext cx="8077200"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ü"/>
            </a:pPr>
            <a:r>
              <a:rPr lang="en-US" dirty="0" smtClean="0">
                <a:latin typeface="Times New Roman" pitchFamily="18" charset="0"/>
                <a:cs typeface="Times New Roman" pitchFamily="18" charset="0"/>
              </a:rPr>
              <a:t>The two arms of the bride, namely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in series and 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and 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in parallel are called</a:t>
            </a:r>
            <a:r>
              <a:rPr lang="en-US" b="1" dirty="0" smtClean="0">
                <a:latin typeface="Times New Roman" pitchFamily="18" charset="0"/>
                <a:cs typeface="Times New Roman" pitchFamily="18" charset="0"/>
              </a:rPr>
              <a:t> frequency sensitive arms</a:t>
            </a:r>
            <a:r>
              <a:rPr lang="en-US" dirty="0" smtClean="0">
                <a:latin typeface="Times New Roman" pitchFamily="18" charset="0"/>
                <a:cs typeface="Times New Roman" pitchFamily="18" charset="0"/>
              </a:rPr>
              <a:t>. This is because the components of these two arms decide the frequency of the oscillator.</a:t>
            </a:r>
            <a:endParaRPr lang="en-US" dirty="0">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2052" name="Picture 4" descr="osc21"/>
          <p:cNvPicPr>
            <a:picLocks noChangeAspect="1" noChangeArrowheads="1"/>
          </p:cNvPicPr>
          <p:nvPr/>
        </p:nvPicPr>
        <p:blipFill>
          <a:blip r:embed="rId2" cstate="print"/>
          <a:srcRect/>
          <a:stretch>
            <a:fillRect/>
          </a:stretch>
        </p:blipFill>
        <p:spPr bwMode="auto">
          <a:xfrm>
            <a:off x="3166419" y="1828800"/>
            <a:ext cx="5710881" cy="4748374"/>
          </a:xfrm>
          <a:prstGeom prst="rect">
            <a:avLst/>
          </a:prstGeom>
          <a:noFill/>
        </p:spPr>
      </p:pic>
      <p:pic>
        <p:nvPicPr>
          <p:cNvPr id="2050" name="Picture 2" descr="osc20"/>
          <p:cNvPicPr>
            <a:picLocks noChangeAspect="1" noChangeArrowheads="1"/>
          </p:cNvPicPr>
          <p:nvPr/>
        </p:nvPicPr>
        <p:blipFill>
          <a:blip r:embed="rId3" cstate="print"/>
          <a:srcRect b="22963"/>
          <a:stretch>
            <a:fillRect/>
          </a:stretch>
        </p:blipFill>
        <p:spPr bwMode="auto">
          <a:xfrm>
            <a:off x="-24493" y="1905000"/>
            <a:ext cx="4139293" cy="198120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displaystyle Z_1 = R_1 + \frac {1}{j \omega C_1} = \frac {1 + j \omega R_1 C_1}{j \omega C_1}  "/>
          <p:cNvPicPr>
            <a:picLocks noChangeAspect="1" noChangeArrowheads="1"/>
          </p:cNvPicPr>
          <p:nvPr/>
        </p:nvPicPr>
        <p:blipFill>
          <a:blip r:embed="rId2" cstate="print"/>
          <a:srcRect/>
          <a:stretch>
            <a:fillRect/>
          </a:stretch>
        </p:blipFill>
        <p:spPr bwMode="auto">
          <a:xfrm>
            <a:off x="838200" y="1447800"/>
            <a:ext cx="3571875" cy="628651"/>
          </a:xfrm>
          <a:prstGeom prst="rect">
            <a:avLst/>
          </a:prstGeom>
          <a:ln>
            <a:solidFill>
              <a:srgbClr val="FF0000"/>
            </a:solid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89092" name="Picture 4" descr="\displaystyle Z_2 = R_2 || \frac {1}{j \omega C_2} = \frac {R_2 \times \frac {1}{j \omega C_2}}{R_2 + \frac {1}{j \omega C_2}}  "/>
          <p:cNvPicPr>
            <a:picLocks noChangeAspect="1" noChangeArrowheads="1"/>
          </p:cNvPicPr>
          <p:nvPr/>
        </p:nvPicPr>
        <p:blipFill>
          <a:blip r:embed="rId3" cstate="print"/>
          <a:srcRect/>
          <a:stretch>
            <a:fillRect/>
          </a:stretch>
        </p:blipFill>
        <p:spPr bwMode="auto">
          <a:xfrm>
            <a:off x="990600" y="2438400"/>
            <a:ext cx="3171825" cy="809626"/>
          </a:xfrm>
          <a:prstGeom prst="rect">
            <a:avLst/>
          </a:prstGeom>
          <a:noFill/>
        </p:spPr>
      </p:pic>
      <p:pic>
        <p:nvPicPr>
          <p:cNvPr id="89094" name="Picture 6" descr="\displaystyle Z_2 = \frac {R_2}{1 + j \omega R_2 C_2}  "/>
          <p:cNvPicPr>
            <a:picLocks noChangeAspect="1" noChangeArrowheads="1"/>
          </p:cNvPicPr>
          <p:nvPr/>
        </p:nvPicPr>
        <p:blipFill>
          <a:blip r:embed="rId4" cstate="print"/>
          <a:srcRect/>
          <a:stretch>
            <a:fillRect/>
          </a:stretch>
        </p:blipFill>
        <p:spPr bwMode="auto">
          <a:xfrm>
            <a:off x="1981200" y="3657600"/>
            <a:ext cx="1981200" cy="619126"/>
          </a:xfrm>
          <a:prstGeom prst="rect">
            <a:avLst/>
          </a:prstGeom>
          <a:ln>
            <a:solidFill>
              <a:schemeClr val="accent6">
                <a:lumMod val="75000"/>
              </a:schemeClr>
            </a:solidFill>
          </a:ln>
          <a:effectLst>
            <a:outerShdw blurRad="292100" dist="139700" dir="2700000" algn="tl" rotWithShape="0">
              <a:srgbClr val="333333">
                <a:alpha val="65000"/>
              </a:srgbClr>
            </a:outerShdw>
          </a:effectLst>
        </p:spPr>
      </p:pic>
      <p:sp>
        <p:nvSpPr>
          <p:cNvPr id="89095" name="Rectangle 7"/>
          <p:cNvSpPr>
            <a:spLocks noChangeArrowheads="1"/>
          </p:cNvSpPr>
          <p:nvPr/>
        </p:nvSpPr>
        <p:spPr bwMode="auto">
          <a:xfrm>
            <a:off x="0" y="4572000"/>
            <a:ext cx="23622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Now replacing   </a:t>
            </a:r>
            <a:endParaRPr kumimoji="0" lang="en-US" sz="13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89096" name="Picture 8" descr="\displaystyle j \omega = s  "/>
          <p:cNvPicPr>
            <a:picLocks noChangeAspect="1" noChangeArrowheads="1"/>
          </p:cNvPicPr>
          <p:nvPr/>
        </p:nvPicPr>
        <p:blipFill>
          <a:blip r:embed="rId5" cstate="print"/>
          <a:srcRect/>
          <a:stretch>
            <a:fillRect/>
          </a:stretch>
        </p:blipFill>
        <p:spPr bwMode="auto">
          <a:xfrm>
            <a:off x="2057400" y="4648200"/>
            <a:ext cx="847898" cy="274320"/>
          </a:xfrm>
          <a:prstGeom prst="rect">
            <a:avLst/>
          </a:prstGeom>
          <a:noFill/>
        </p:spPr>
      </p:pic>
      <p:pic>
        <p:nvPicPr>
          <p:cNvPr id="89098" name="Picture 10" descr="\displaystyle Z_1 = \frac {1+sR_1 C_1}{s C_1}  "/>
          <p:cNvPicPr>
            <a:picLocks noChangeAspect="1" noChangeArrowheads="1"/>
          </p:cNvPicPr>
          <p:nvPr/>
        </p:nvPicPr>
        <p:blipFill>
          <a:blip r:embed="rId6" cstate="print"/>
          <a:srcRect/>
          <a:stretch>
            <a:fillRect/>
          </a:stretch>
        </p:blipFill>
        <p:spPr bwMode="auto">
          <a:xfrm>
            <a:off x="1371600" y="5334000"/>
            <a:ext cx="1809750" cy="628651"/>
          </a:xfrm>
          <a:prstGeom prst="rect">
            <a:avLst/>
          </a:prstGeom>
          <a:ln>
            <a:solidFill>
              <a:srgbClr val="FF0000"/>
            </a:solidFill>
          </a:ln>
          <a:effectLst>
            <a:outerShdw blurRad="292100" dist="139700" dir="2700000" algn="tl" rotWithShape="0">
              <a:srgbClr val="333333">
                <a:alpha val="65000"/>
              </a:srgbClr>
            </a:outerShdw>
          </a:effectLst>
        </p:spPr>
      </p:pic>
      <p:pic>
        <p:nvPicPr>
          <p:cNvPr id="89100" name="Picture 12" descr="\displaystyle Z_2 = \frac {R_2}{1+sR_2 C_2}  "/>
          <p:cNvPicPr>
            <a:picLocks noChangeAspect="1" noChangeArrowheads="1"/>
          </p:cNvPicPr>
          <p:nvPr/>
        </p:nvPicPr>
        <p:blipFill>
          <a:blip r:embed="rId7" cstate="print"/>
          <a:srcRect/>
          <a:stretch>
            <a:fillRect/>
          </a:stretch>
        </p:blipFill>
        <p:spPr bwMode="auto">
          <a:xfrm>
            <a:off x="4572000" y="5257800"/>
            <a:ext cx="1809750" cy="609600"/>
          </a:xfrm>
          <a:prstGeom prst="rect">
            <a:avLst/>
          </a:prstGeom>
          <a:ln>
            <a:solidFill>
              <a:schemeClr val="accent6">
                <a:lumMod val="75000"/>
              </a:schemeClr>
            </a:solidFill>
          </a:ln>
          <a:effectLst>
            <a:outerShdw blurRad="292100" dist="139700" dir="2700000" algn="tl" rotWithShape="0">
              <a:srgbClr val="333333">
                <a:alpha val="65000"/>
              </a:srgbClr>
            </a:outerShdw>
          </a:effectLst>
        </p:spPr>
      </p:pic>
      <p:pic>
        <p:nvPicPr>
          <p:cNvPr id="89102" name="Picture 14" descr="osc23"/>
          <p:cNvPicPr>
            <a:picLocks noChangeAspect="1" noChangeArrowheads="1"/>
          </p:cNvPicPr>
          <p:nvPr/>
        </p:nvPicPr>
        <p:blipFill>
          <a:blip r:embed="rId8" cstate="print"/>
          <a:srcRect l="25532" r="19149"/>
          <a:stretch>
            <a:fillRect/>
          </a:stretch>
        </p:blipFill>
        <p:spPr bwMode="auto">
          <a:xfrm>
            <a:off x="4876800" y="1676400"/>
            <a:ext cx="4267200" cy="337820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90114" name="Picture 2" descr="\displaystyle I = \frac {V_{in}}{Z_1+Z_2}  "/>
          <p:cNvPicPr>
            <a:picLocks noChangeAspect="1" noChangeArrowheads="1"/>
          </p:cNvPicPr>
          <p:nvPr/>
        </p:nvPicPr>
        <p:blipFill>
          <a:blip r:embed="rId2" cstate="print"/>
          <a:srcRect/>
          <a:stretch>
            <a:fillRect/>
          </a:stretch>
        </p:blipFill>
        <p:spPr bwMode="auto">
          <a:xfrm>
            <a:off x="1828800" y="1371600"/>
            <a:ext cx="1381125" cy="619126"/>
          </a:xfrm>
          <a:prstGeom prst="rect">
            <a:avLst/>
          </a:prstGeom>
          <a:noFill/>
        </p:spPr>
      </p:pic>
      <p:pic>
        <p:nvPicPr>
          <p:cNvPr id="90116" name="Picture 4" descr="\displaystyle V_f = I Z_2  "/>
          <p:cNvPicPr>
            <a:picLocks noChangeAspect="1" noChangeArrowheads="1"/>
          </p:cNvPicPr>
          <p:nvPr/>
        </p:nvPicPr>
        <p:blipFill>
          <a:blip r:embed="rId3" cstate="print"/>
          <a:srcRect/>
          <a:stretch>
            <a:fillRect/>
          </a:stretch>
        </p:blipFill>
        <p:spPr bwMode="auto">
          <a:xfrm>
            <a:off x="1981200" y="2362200"/>
            <a:ext cx="1019175" cy="276225"/>
          </a:xfrm>
          <a:prstGeom prst="rect">
            <a:avLst/>
          </a:prstGeom>
          <a:noFill/>
        </p:spPr>
      </p:pic>
      <p:pic>
        <p:nvPicPr>
          <p:cNvPr id="90118" name="Picture 6" descr="\displaystyle V_f = \frac {V_{in}Z_2}{Z_1 + Z_2}  "/>
          <p:cNvPicPr>
            <a:picLocks noChangeAspect="1" noChangeArrowheads="1"/>
          </p:cNvPicPr>
          <p:nvPr/>
        </p:nvPicPr>
        <p:blipFill>
          <a:blip r:embed="rId4" cstate="print"/>
          <a:srcRect/>
          <a:stretch>
            <a:fillRect/>
          </a:stretch>
        </p:blipFill>
        <p:spPr bwMode="auto">
          <a:xfrm>
            <a:off x="1752600" y="3048000"/>
            <a:ext cx="1514475" cy="619126"/>
          </a:xfrm>
          <a:prstGeom prst="rect">
            <a:avLst/>
          </a:prstGeom>
          <a:noFill/>
        </p:spPr>
      </p:pic>
      <p:pic>
        <p:nvPicPr>
          <p:cNvPr id="90120" name="Picture 8" descr="\displaystyle \beta = \frac {V_f}{V_{in}} = \frac {Z_2}{Z_1 + Z_2}  "/>
          <p:cNvPicPr>
            <a:picLocks noChangeAspect="1" noChangeArrowheads="1"/>
          </p:cNvPicPr>
          <p:nvPr/>
        </p:nvPicPr>
        <p:blipFill>
          <a:blip r:embed="rId5" cstate="print"/>
          <a:srcRect/>
          <a:stretch>
            <a:fillRect/>
          </a:stretch>
        </p:blipFill>
        <p:spPr bwMode="auto">
          <a:xfrm>
            <a:off x="1600199" y="4038600"/>
            <a:ext cx="2625965" cy="762000"/>
          </a:xfrm>
          <a:prstGeom prst="rect">
            <a:avLst/>
          </a:prstGeom>
          <a:ln>
            <a:solidFill>
              <a:srgbClr val="FF0000"/>
            </a:solidFill>
          </a:ln>
          <a:effectLst>
            <a:outerShdw blurRad="292100" dist="139700" dir="2700000" algn="tl" rotWithShape="0">
              <a:srgbClr val="333333">
                <a:alpha val="65000"/>
              </a:srgbClr>
            </a:outerShdw>
          </a:effectLst>
        </p:spPr>
      </p:pic>
      <p:sp>
        <p:nvSpPr>
          <p:cNvPr id="90121" name="Rectangle 9"/>
          <p:cNvSpPr>
            <a:spLocks noChangeArrowheads="1"/>
          </p:cNvSpPr>
          <p:nvPr/>
        </p:nvSpPr>
        <p:spPr bwMode="auto">
          <a:xfrm>
            <a:off x="0" y="4857690"/>
            <a:ext cx="42672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Substituting the values of   </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and   </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90122" name="Picture 10" descr="\displaystyle Z_1  "/>
          <p:cNvPicPr>
            <a:picLocks noChangeAspect="1" noChangeArrowheads="1"/>
          </p:cNvPicPr>
          <p:nvPr/>
        </p:nvPicPr>
        <p:blipFill>
          <a:blip r:embed="rId6" cstate="print"/>
          <a:srcRect/>
          <a:stretch>
            <a:fillRect/>
          </a:stretch>
        </p:blipFill>
        <p:spPr bwMode="auto">
          <a:xfrm>
            <a:off x="3170420" y="4969240"/>
            <a:ext cx="219456" cy="219456"/>
          </a:xfrm>
          <a:prstGeom prst="rect">
            <a:avLst/>
          </a:prstGeom>
          <a:noFill/>
        </p:spPr>
      </p:pic>
      <p:pic>
        <p:nvPicPr>
          <p:cNvPr id="90123" name="Picture 11" descr="\displaystyle Z_2  "/>
          <p:cNvPicPr>
            <a:picLocks noChangeAspect="1" noChangeArrowheads="1"/>
          </p:cNvPicPr>
          <p:nvPr/>
        </p:nvPicPr>
        <p:blipFill>
          <a:blip r:embed="rId7" cstate="print"/>
          <a:srcRect/>
          <a:stretch>
            <a:fillRect/>
          </a:stretch>
        </p:blipFill>
        <p:spPr bwMode="auto">
          <a:xfrm>
            <a:off x="3886200" y="4981575"/>
            <a:ext cx="219075" cy="200025"/>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displaystyle \beta = \frac {\frac{R_2}{1+sR_2C_2}}{\biggl (\frac{1+sR_1C_1}{sC_1} \biggr ) + \biggl ( \frac {R_2}{1+sR_2C_2} \biggr )}  "/>
          <p:cNvPicPr>
            <a:picLocks noChangeAspect="1" noChangeArrowheads="1"/>
          </p:cNvPicPr>
          <p:nvPr/>
        </p:nvPicPr>
        <p:blipFill>
          <a:blip r:embed="rId2" cstate="print"/>
          <a:srcRect/>
          <a:stretch>
            <a:fillRect/>
          </a:stretch>
        </p:blipFill>
        <p:spPr bwMode="auto">
          <a:xfrm>
            <a:off x="1295400" y="1219200"/>
            <a:ext cx="3257550" cy="112395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91140" name="Picture 4" descr="\displaystyle \beta = \frac {sC_1R_2}{(1+sR_1C_1)(1+sR_2C_2)+sC_1R_2}  "/>
          <p:cNvPicPr>
            <a:picLocks noChangeAspect="1" noChangeArrowheads="1"/>
          </p:cNvPicPr>
          <p:nvPr/>
        </p:nvPicPr>
        <p:blipFill>
          <a:blip r:embed="rId3" cstate="print"/>
          <a:srcRect/>
          <a:stretch>
            <a:fillRect/>
          </a:stretch>
        </p:blipFill>
        <p:spPr bwMode="auto">
          <a:xfrm>
            <a:off x="1752600" y="2667000"/>
            <a:ext cx="4295775" cy="638175"/>
          </a:xfrm>
          <a:prstGeom prst="rect">
            <a:avLst/>
          </a:prstGeom>
          <a:noFill/>
        </p:spPr>
      </p:pic>
      <p:pic>
        <p:nvPicPr>
          <p:cNvPr id="91142" name="Picture 6" descr="\displaystyle \beta = \frac {sC_1R_2}{1+s(R_1C_1+R_2C_2+C_1R_2) + s^2 R_1R_2C_1C_2}  "/>
          <p:cNvPicPr>
            <a:picLocks noChangeAspect="1" noChangeArrowheads="1"/>
          </p:cNvPicPr>
          <p:nvPr/>
        </p:nvPicPr>
        <p:blipFill>
          <a:blip r:embed="rId4" cstate="print"/>
          <a:srcRect/>
          <a:stretch>
            <a:fillRect/>
          </a:stretch>
        </p:blipFill>
        <p:spPr bwMode="auto">
          <a:xfrm>
            <a:off x="2743200" y="3581400"/>
            <a:ext cx="5448300" cy="638175"/>
          </a:xfrm>
          <a:prstGeom prst="rect">
            <a:avLst/>
          </a:prstGeom>
          <a:noFill/>
        </p:spPr>
      </p:pic>
      <p:sp>
        <p:nvSpPr>
          <p:cNvPr id="91143" name="Rectangle 7"/>
          <p:cNvSpPr>
            <a:spLocks noChangeArrowheads="1"/>
          </p:cNvSpPr>
          <p:nvPr/>
        </p:nvSpPr>
        <p:spPr bwMode="auto">
          <a:xfrm>
            <a:off x="227914" y="4648200"/>
            <a:ext cx="2061783"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Replacing  s  by   j</a:t>
            </a:r>
            <a:r>
              <a:rPr kumimoji="0" lang="el-GR" b="0" i="0" u="none" strike="noStrike" cap="none" normalizeH="0" baseline="0" dirty="0" smtClean="0">
                <a:ln>
                  <a:noFill/>
                </a:ln>
                <a:solidFill>
                  <a:schemeClr val="tx1"/>
                </a:solidFill>
                <a:effectLst/>
                <a:latin typeface="Times New Roman" pitchFamily="18" charset="0"/>
                <a:cs typeface="Times New Roman" pitchFamily="18" charset="0"/>
              </a:rPr>
              <a:t>ω</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91147" name="Picture 11" descr="\displaystyle \beta = \frac {j \omega C_1 R_2}{(1 - \omega^2 R_1 R_2 C_1 C_2)+j \omega (R_1C_1 + R_2 C_2 +C_1 R_2)}  "/>
          <p:cNvPicPr>
            <a:picLocks noChangeAspect="1" noChangeArrowheads="1"/>
          </p:cNvPicPr>
          <p:nvPr/>
        </p:nvPicPr>
        <p:blipFill>
          <a:blip r:embed="rId5" cstate="print"/>
          <a:srcRect/>
          <a:stretch>
            <a:fillRect/>
          </a:stretch>
        </p:blipFill>
        <p:spPr bwMode="auto">
          <a:xfrm>
            <a:off x="1107743" y="5105400"/>
            <a:ext cx="7731457" cy="838200"/>
          </a:xfrm>
          <a:prstGeom prst="rect">
            <a:avLst/>
          </a:prstGeom>
          <a:noFill/>
          <a:ln>
            <a:solidFill>
              <a:srgbClr val="FF0000"/>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00200"/>
            <a:ext cx="3084499" cy="400110"/>
          </a:xfrm>
          <a:prstGeom prst="rect">
            <a:avLst/>
          </a:prstGeom>
        </p:spPr>
        <p:txBody>
          <a:bodyPr wrap="none">
            <a:spAutoFit/>
          </a:bodyPr>
          <a:lstStyle/>
          <a:p>
            <a:r>
              <a:rPr lang="en-US" sz="2000" dirty="0" err="1" smtClean="0">
                <a:latin typeface="Times New Roman" pitchFamily="18" charset="0"/>
                <a:cs typeface="Times New Roman" pitchFamily="18" charset="0"/>
              </a:rPr>
              <a:t>Rationalising</a:t>
            </a:r>
            <a:r>
              <a:rPr lang="en-US" sz="2000" dirty="0" smtClean="0">
                <a:latin typeface="Times New Roman" pitchFamily="18" charset="0"/>
                <a:cs typeface="Times New Roman" pitchFamily="18" charset="0"/>
              </a:rPr>
              <a:t> the expression</a:t>
            </a:r>
            <a:endParaRPr lang="en-US" sz="2000"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pic>
        <p:nvPicPr>
          <p:cNvPr id="92162" name="Picture 2" descr="\displaystyle \beta = \frac {\omega^2 C_1R_2 (R_1C_1+R_2C_2+C_1R_2) + j \omega C_1R_2 (1-\omega^2 R_1R_2C_1C_2)}{(1-\omega^2 R_1R_2 C_1C_2)^2 + \omega^2 (R_1C_1+R_2C_2+C_1R_2)^2}  "/>
          <p:cNvPicPr>
            <a:picLocks noChangeAspect="1" noChangeArrowheads="1"/>
          </p:cNvPicPr>
          <p:nvPr/>
        </p:nvPicPr>
        <p:blipFill>
          <a:blip r:embed="rId2" cstate="print"/>
          <a:srcRect/>
          <a:stretch>
            <a:fillRect/>
          </a:stretch>
        </p:blipFill>
        <p:spPr bwMode="auto">
          <a:xfrm>
            <a:off x="1219200" y="2990849"/>
            <a:ext cx="7353300" cy="666751"/>
          </a:xfrm>
          <a:prstGeom prst="rect">
            <a:avLst/>
          </a:prstGeom>
          <a:noFill/>
        </p:spPr>
      </p:pic>
      <p:pic>
        <p:nvPicPr>
          <p:cNvPr id="92164" name="Picture 4" descr="\displaystyle \beta = \frac {(j \omega C_1 R_2)[(1 - \omega^2 R_1R_2C_1C_2) - j \omega (R_1C_1 + R_2C_2+C_1R_2)]}{(1-\omega^2 R_1R_2 C_1 C_2)^2 + \omega^2(R_1C_1 + R_2C_2+C_1R_2)^2}  "/>
          <p:cNvPicPr>
            <a:picLocks noChangeAspect="1" noChangeArrowheads="1"/>
          </p:cNvPicPr>
          <p:nvPr/>
        </p:nvPicPr>
        <p:blipFill>
          <a:blip r:embed="rId3" cstate="print"/>
          <a:srcRect/>
          <a:stretch>
            <a:fillRect/>
          </a:stretch>
        </p:blipFill>
        <p:spPr bwMode="auto">
          <a:xfrm>
            <a:off x="685800" y="2133600"/>
            <a:ext cx="7134225" cy="666751"/>
          </a:xfrm>
          <a:prstGeom prst="rect">
            <a:avLst/>
          </a:prstGeom>
          <a:noFill/>
        </p:spPr>
      </p:pic>
      <p:sp>
        <p:nvSpPr>
          <p:cNvPr id="9" name="Rectangle 8"/>
          <p:cNvSpPr/>
          <p:nvPr/>
        </p:nvSpPr>
        <p:spPr>
          <a:xfrm>
            <a:off x="0" y="3962400"/>
            <a:ext cx="8915400" cy="400110"/>
          </a:xfrm>
          <a:prstGeom prst="rect">
            <a:avLst/>
          </a:prstGeom>
        </p:spPr>
        <p:txBody>
          <a:bodyPr wrap="square">
            <a:spAutoFit/>
          </a:bodyPr>
          <a:lstStyle/>
          <a:p>
            <a:r>
              <a:rPr lang="en-US" sz="2000" dirty="0" smtClean="0">
                <a:latin typeface="Times New Roman" pitchFamily="18" charset="0"/>
                <a:cs typeface="Times New Roman" pitchFamily="18" charset="0"/>
              </a:rPr>
              <a:t>To have zero phase shift of the feedback network, its imaginary part must be zero</a:t>
            </a:r>
            <a:endParaRPr lang="en-US" sz="2000" dirty="0">
              <a:latin typeface="Times New Roman" pitchFamily="18" charset="0"/>
              <a:cs typeface="Times New Roman" pitchFamily="18" charset="0"/>
            </a:endParaRPr>
          </a:p>
        </p:txBody>
      </p:sp>
      <p:pic>
        <p:nvPicPr>
          <p:cNvPr id="92166" name="Picture 6" descr="\displaystyle \omega (1- \omega^2 R_1R_2C_1C_2) = 0  "/>
          <p:cNvPicPr>
            <a:picLocks noChangeAspect="1" noChangeArrowheads="1"/>
          </p:cNvPicPr>
          <p:nvPr/>
        </p:nvPicPr>
        <p:blipFill>
          <a:blip r:embed="rId4" cstate="print"/>
          <a:srcRect/>
          <a:stretch>
            <a:fillRect/>
          </a:stretch>
        </p:blipFill>
        <p:spPr bwMode="auto">
          <a:xfrm>
            <a:off x="609600" y="4419600"/>
            <a:ext cx="2762250" cy="304801"/>
          </a:xfrm>
          <a:prstGeom prst="rect">
            <a:avLst/>
          </a:prstGeom>
          <a:noFill/>
        </p:spPr>
      </p:pic>
      <p:pic>
        <p:nvPicPr>
          <p:cNvPr id="92168" name="Picture 8" descr="\displaystyle \omega = \frac {1}{\sqrt{R_1R_2C_1C_2}}  "/>
          <p:cNvPicPr>
            <a:picLocks noChangeAspect="1" noChangeArrowheads="1"/>
          </p:cNvPicPr>
          <p:nvPr/>
        </p:nvPicPr>
        <p:blipFill>
          <a:blip r:embed="rId5" cstate="print"/>
          <a:srcRect/>
          <a:stretch>
            <a:fillRect/>
          </a:stretch>
        </p:blipFill>
        <p:spPr bwMode="auto">
          <a:xfrm>
            <a:off x="1905000" y="4800600"/>
            <a:ext cx="2342866" cy="762000"/>
          </a:xfrm>
          <a:prstGeom prst="rect">
            <a:avLst/>
          </a:prstGeom>
          <a:noFill/>
          <a:ln>
            <a:solidFill>
              <a:srgbClr val="00B050"/>
            </a:solidFill>
          </a:ln>
        </p:spPr>
      </p:pic>
      <p:pic>
        <p:nvPicPr>
          <p:cNvPr id="92170" name="Picture 10" descr="\displaystyle f = \frac {1}{2 \pi \sqrt {R_1R_2C_1C_2}}  "/>
          <p:cNvPicPr>
            <a:picLocks noChangeAspect="1" noChangeArrowheads="1"/>
          </p:cNvPicPr>
          <p:nvPr/>
        </p:nvPicPr>
        <p:blipFill>
          <a:blip r:embed="rId6" cstate="print"/>
          <a:srcRect/>
          <a:stretch>
            <a:fillRect/>
          </a:stretch>
        </p:blipFill>
        <p:spPr bwMode="auto">
          <a:xfrm>
            <a:off x="4791075" y="5486400"/>
            <a:ext cx="2649940" cy="762000"/>
          </a:xfrm>
          <a:prstGeom prst="rect">
            <a:avLst/>
          </a:prstGeom>
          <a:noFill/>
          <a:ln>
            <a:solidFill>
              <a:srgbClr val="00B050"/>
            </a:solidFill>
          </a:ln>
        </p:spPr>
      </p:pic>
      <p:sp>
        <p:nvSpPr>
          <p:cNvPr id="13" name="Rectangle 12"/>
          <p:cNvSpPr/>
          <p:nvPr/>
        </p:nvSpPr>
        <p:spPr>
          <a:xfrm>
            <a:off x="0" y="6273225"/>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sz="1600" dirty="0" smtClean="0">
                <a:latin typeface="Times New Roman" pitchFamily="18" charset="0"/>
                <a:cs typeface="Times New Roman" pitchFamily="18" charset="0"/>
              </a:rPr>
              <a:t>This is the frequency of the oscillator and it shows that the components of the </a:t>
            </a:r>
            <a:r>
              <a:rPr lang="en-US" sz="1600" b="1" dirty="0" smtClean="0">
                <a:latin typeface="Times New Roman" pitchFamily="18" charset="0"/>
                <a:cs typeface="Times New Roman" pitchFamily="18" charset="0"/>
              </a:rPr>
              <a:t>frequency sensitive arms </a:t>
            </a:r>
            <a:r>
              <a:rPr lang="en-US" sz="1600" dirty="0" smtClean="0">
                <a:latin typeface="Times New Roman" pitchFamily="18" charset="0"/>
                <a:cs typeface="Times New Roman" pitchFamily="18" charset="0"/>
              </a:rPr>
              <a:t>are the deciding factors, for the frequency.</a:t>
            </a:r>
            <a:endParaRPr lang="en-US" sz="1600" dirty="0">
              <a:latin typeface="Times New Roman" pitchFamily="18" charset="0"/>
              <a:cs typeface="Times New Roman"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Analysis</a:t>
            </a:r>
            <a:endParaRPr lang="en-US" b="1" dirty="0">
              <a:latin typeface="Times New Roman" pitchFamily="18" charset="0"/>
              <a:cs typeface="Times New Roman" pitchFamily="18" charset="0"/>
            </a:endParaRPr>
          </a:p>
        </p:txBody>
      </p:sp>
      <p:sp>
        <p:nvSpPr>
          <p:cNvPr id="6" name="Rectangle 5"/>
          <p:cNvSpPr/>
          <p:nvPr/>
        </p:nvSpPr>
        <p:spPr>
          <a:xfrm>
            <a:off x="0" y="1752600"/>
            <a:ext cx="6172200" cy="369332"/>
          </a:xfrm>
          <a:prstGeom prst="rect">
            <a:avLst/>
          </a:prstGeom>
        </p:spPr>
        <p:txBody>
          <a:bodyPr wrap="square">
            <a:spAutoFit/>
          </a:bodyPr>
          <a:lstStyle/>
          <a:p>
            <a:r>
              <a:rPr lang="en-US" dirty="0" smtClean="0">
                <a:latin typeface="Times New Roman" pitchFamily="18" charset="0"/>
                <a:cs typeface="Times New Roman" pitchFamily="18" charset="0"/>
              </a:rPr>
              <a:t>In practice, R</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Rand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 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C are selected.</a:t>
            </a:r>
            <a:endParaRPr lang="en-US" dirty="0">
              <a:latin typeface="Times New Roman" pitchFamily="18" charset="0"/>
              <a:cs typeface="Times New Roman" pitchFamily="18" charset="0"/>
            </a:endParaRPr>
          </a:p>
        </p:txBody>
      </p:sp>
      <p:pic>
        <p:nvPicPr>
          <p:cNvPr id="93186" name="Picture 2" descr="\displaystyle f = \frac {1}{2 \pi RC}  "/>
          <p:cNvPicPr>
            <a:picLocks noChangeAspect="1" noChangeArrowheads="1"/>
          </p:cNvPicPr>
          <p:nvPr/>
        </p:nvPicPr>
        <p:blipFill>
          <a:blip r:embed="rId2" cstate="print"/>
          <a:srcRect/>
          <a:stretch>
            <a:fillRect/>
          </a:stretch>
        </p:blipFill>
        <p:spPr bwMode="auto">
          <a:xfrm>
            <a:off x="2285999" y="2286000"/>
            <a:ext cx="1625597" cy="762000"/>
          </a:xfrm>
          <a:prstGeom prst="rect">
            <a:avLst/>
          </a:prstGeom>
          <a:ln>
            <a:solidFill>
              <a:srgbClr val="00B050"/>
            </a:solidFill>
          </a:ln>
          <a:effectLst>
            <a:outerShdw blurRad="292100" dist="139700" dir="2700000" algn="tl" rotWithShape="0">
              <a:srgbClr val="333333">
                <a:alpha val="65000"/>
              </a:srgbClr>
            </a:outerShdw>
          </a:effectLst>
        </p:spPr>
      </p:pic>
      <p:sp>
        <p:nvSpPr>
          <p:cNvPr id="8" name="Rectangle 7"/>
          <p:cNvSpPr/>
          <p:nvPr/>
        </p:nvSpPr>
        <p:spPr>
          <a:xfrm>
            <a:off x="0" y="3124200"/>
            <a:ext cx="6705600" cy="738664"/>
          </a:xfrm>
          <a:prstGeom prst="rect">
            <a:avLst/>
          </a:prstGeom>
        </p:spPr>
        <p:txBody>
          <a:bodyPr wrap="square">
            <a:spAutoFit/>
          </a:bodyPr>
          <a:lstStyle/>
          <a:p>
            <a:r>
              <a:rPr lang="en-US" dirty="0" smtClean="0">
                <a:latin typeface="Times New Roman" pitchFamily="18" charset="0"/>
                <a:cs typeface="Times New Roman" pitchFamily="18" charset="0"/>
              </a:rPr>
              <a:t>Magnitude of the feedback factor at the resonating frequency is ,</a:t>
            </a:r>
          </a:p>
          <a:p>
            <a:r>
              <a:rPr lang="en-US"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β = 1/3</a:t>
            </a:r>
            <a:endParaRPr lang="en-US" sz="2400" b="1" dirty="0">
              <a:latin typeface="Times New Roman" pitchFamily="18" charset="0"/>
              <a:cs typeface="Times New Roman" pitchFamily="18" charset="0"/>
            </a:endParaRPr>
          </a:p>
        </p:txBody>
      </p:sp>
      <p:sp>
        <p:nvSpPr>
          <p:cNvPr id="9" name="Rectangle 8"/>
          <p:cNvSpPr/>
          <p:nvPr/>
        </p:nvSpPr>
        <p:spPr>
          <a:xfrm>
            <a:off x="0" y="4191000"/>
            <a:ext cx="9144000" cy="646331"/>
          </a:xfrm>
          <a:prstGeom prst="rect">
            <a:avLst/>
          </a:prstGeom>
        </p:spPr>
        <p:txBody>
          <a:bodyPr wrap="square">
            <a:spAutoFit/>
          </a:bodyPr>
          <a:lstStyle/>
          <a:p>
            <a:pPr algn="just"/>
            <a:r>
              <a:rPr lang="en-US" dirty="0" smtClean="0">
                <a:latin typeface="Times New Roman" pitchFamily="18" charset="0"/>
                <a:cs typeface="Times New Roman" pitchFamily="18" charset="0"/>
              </a:rPr>
              <a:t>The positive sign of β indicates that the phase shift by the feedback network is 0</a:t>
            </a:r>
            <a:r>
              <a:rPr lang="en-US" baseline="30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Now to satisfy the </a:t>
            </a:r>
            <a:r>
              <a:rPr lang="en-US" dirty="0" err="1" smtClean="0">
                <a:latin typeface="Times New Roman" pitchFamily="18" charset="0"/>
                <a:cs typeface="Times New Roman" pitchFamily="18" charset="0"/>
              </a:rPr>
              <a:t>barkhausen</a:t>
            </a:r>
            <a:r>
              <a:rPr lang="en-US" dirty="0" smtClean="0">
                <a:latin typeface="Times New Roman" pitchFamily="18" charset="0"/>
                <a:cs typeface="Times New Roman" pitchFamily="18" charset="0"/>
              </a:rPr>
              <a:t> criterion for the sustained oscillations, we can write,</a:t>
            </a:r>
            <a:endParaRPr lang="en-US" dirty="0">
              <a:latin typeface="Times New Roman" pitchFamily="18" charset="0"/>
              <a:cs typeface="Times New Roman" pitchFamily="18" charset="0"/>
            </a:endParaRPr>
          </a:p>
        </p:txBody>
      </p:sp>
      <p:pic>
        <p:nvPicPr>
          <p:cNvPr id="93188" name="Picture 4" descr="\displaystyle |A \beta| \geq 1  "/>
          <p:cNvPicPr>
            <a:picLocks noChangeAspect="1" noChangeArrowheads="1"/>
          </p:cNvPicPr>
          <p:nvPr/>
        </p:nvPicPr>
        <p:blipFill>
          <a:blip r:embed="rId3" cstate="print"/>
          <a:srcRect/>
          <a:stretch>
            <a:fillRect/>
          </a:stretch>
        </p:blipFill>
        <p:spPr bwMode="auto">
          <a:xfrm>
            <a:off x="2667000" y="5181600"/>
            <a:ext cx="971550" cy="276225"/>
          </a:xfrm>
          <a:prstGeom prst="rect">
            <a:avLst/>
          </a:prstGeom>
          <a:ln>
            <a:solidFill>
              <a:srgbClr val="00B0F0"/>
            </a:solidFill>
          </a:ln>
          <a:effectLst>
            <a:outerShdw blurRad="292100" dist="139700" dir="2700000" algn="tl" rotWithShape="0">
              <a:srgbClr val="333333">
                <a:alpha val="65000"/>
              </a:srgbClr>
            </a:outerShdw>
          </a:effectLst>
        </p:spPr>
      </p:pic>
      <p:pic>
        <p:nvPicPr>
          <p:cNvPr id="93190" name="Picture 6" descr="\displaystyle |A| \geq \frac {1}{|\beta|} \geq 3  "/>
          <p:cNvPicPr>
            <a:picLocks noChangeAspect="1" noChangeArrowheads="1"/>
          </p:cNvPicPr>
          <p:nvPr/>
        </p:nvPicPr>
        <p:blipFill>
          <a:blip r:embed="rId4" cstate="print"/>
          <a:srcRect/>
          <a:stretch>
            <a:fillRect/>
          </a:stretch>
        </p:blipFill>
        <p:spPr bwMode="auto">
          <a:xfrm>
            <a:off x="4419600" y="4876800"/>
            <a:ext cx="1524000" cy="628651"/>
          </a:xfrm>
          <a:prstGeom prst="rect">
            <a:avLst/>
          </a:prstGeom>
          <a:noFill/>
          <a:ln>
            <a:solidFill>
              <a:schemeClr val="tx2"/>
            </a:solidFill>
          </a:ln>
        </p:spPr>
      </p:pic>
      <p:sp>
        <p:nvSpPr>
          <p:cNvPr id="12" name="Rectangle 11"/>
          <p:cNvSpPr/>
          <p:nvPr/>
        </p:nvSpPr>
        <p:spPr>
          <a:xfrm>
            <a:off x="3810000" y="5867400"/>
            <a:ext cx="1665905" cy="1015663"/>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b="1" dirty="0" smtClean="0">
                <a:latin typeface="Times New Roman" pitchFamily="18" charset="0"/>
                <a:cs typeface="Times New Roman" pitchFamily="18" charset="0"/>
              </a:rPr>
              <a:t>A = (1+(</a:t>
            </a:r>
            <a:r>
              <a:rPr lang="en-US" b="1" dirty="0" err="1" smtClean="0">
                <a:latin typeface="Times New Roman" pitchFamily="18" charset="0"/>
                <a:cs typeface="Times New Roman" pitchFamily="18" charset="0"/>
              </a:rPr>
              <a:t>R</a:t>
            </a:r>
            <a:r>
              <a:rPr lang="en-US" b="1" baseline="-25000" dirty="0" err="1" smtClean="0">
                <a:latin typeface="Times New Roman" pitchFamily="18" charset="0"/>
                <a:cs typeface="Times New Roman" pitchFamily="18" charset="0"/>
              </a:rPr>
              <a:t>f</a:t>
            </a:r>
            <a:r>
              <a:rPr lang="en-US" b="1" dirty="0" smtClean="0">
                <a:latin typeface="Times New Roman" pitchFamily="18" charset="0"/>
                <a:cs typeface="Times New Roman" pitchFamily="18" charset="0"/>
              </a:rPr>
              <a:t>/R</a:t>
            </a:r>
            <a:r>
              <a:rPr lang="en-US" b="1" baseline="-25000" dirty="0" smtClean="0">
                <a:latin typeface="Times New Roman" pitchFamily="18" charset="0"/>
                <a:cs typeface="Times New Roman" pitchFamily="18" charset="0"/>
              </a:rPr>
              <a:t>3</a:t>
            </a:r>
            <a:r>
              <a:rPr lang="en-US" b="1" dirty="0" smtClean="0">
                <a:latin typeface="Times New Roman" pitchFamily="18" charset="0"/>
                <a:cs typeface="Times New Roman" pitchFamily="18" charset="0"/>
              </a:rPr>
              <a:t>))</a:t>
            </a:r>
          </a:p>
          <a:p>
            <a:r>
              <a:rPr lang="en-US" b="1" dirty="0" smtClean="0">
                <a:latin typeface="Times New Roman" pitchFamily="18" charset="0"/>
                <a:cs typeface="Times New Roman" pitchFamily="18" charset="0"/>
              </a:rPr>
              <a:t>A&gt;3; hence, </a:t>
            </a:r>
          </a:p>
          <a:p>
            <a:r>
              <a:rPr lang="en-US" sz="2400" b="1" dirty="0" smtClean="0">
                <a:solidFill>
                  <a:srgbClr val="00B050"/>
                </a:solidFill>
                <a:latin typeface="Times New Roman" pitchFamily="18" charset="0"/>
                <a:cs typeface="Times New Roman" pitchFamily="18" charset="0"/>
              </a:rPr>
              <a:t>(</a:t>
            </a:r>
            <a:r>
              <a:rPr lang="en-US" sz="2400" b="1" dirty="0" err="1" smtClean="0">
                <a:solidFill>
                  <a:srgbClr val="00B050"/>
                </a:solidFill>
                <a:latin typeface="Times New Roman" pitchFamily="18" charset="0"/>
                <a:cs typeface="Times New Roman" pitchFamily="18" charset="0"/>
              </a:rPr>
              <a:t>R</a:t>
            </a:r>
            <a:r>
              <a:rPr lang="en-US" sz="2400" b="1" baseline="-25000" dirty="0" err="1" smtClean="0">
                <a:solidFill>
                  <a:srgbClr val="00B050"/>
                </a:solidFill>
                <a:latin typeface="Times New Roman" pitchFamily="18" charset="0"/>
                <a:cs typeface="Times New Roman" pitchFamily="18" charset="0"/>
              </a:rPr>
              <a:t>f</a:t>
            </a:r>
            <a:r>
              <a:rPr lang="en-US" sz="2400" b="1" dirty="0" smtClean="0">
                <a:solidFill>
                  <a:srgbClr val="00B050"/>
                </a:solidFill>
                <a:latin typeface="Times New Roman" pitchFamily="18" charset="0"/>
                <a:cs typeface="Times New Roman" pitchFamily="18" charset="0"/>
              </a:rPr>
              <a:t>/R</a:t>
            </a:r>
            <a:r>
              <a:rPr lang="en-US" sz="2400" b="1" baseline="-25000" dirty="0" smtClean="0">
                <a:solidFill>
                  <a:srgbClr val="00B050"/>
                </a:solidFill>
                <a:latin typeface="Times New Roman" pitchFamily="18" charset="0"/>
                <a:cs typeface="Times New Roman" pitchFamily="18" charset="0"/>
              </a:rPr>
              <a:t>3</a:t>
            </a:r>
            <a:r>
              <a:rPr lang="en-US" sz="2400" b="1" dirty="0" smtClean="0">
                <a:solidFill>
                  <a:srgbClr val="00B050"/>
                </a:solidFill>
                <a:latin typeface="Times New Roman" pitchFamily="18" charset="0"/>
                <a:cs typeface="Times New Roman" pitchFamily="18" charset="0"/>
              </a:rPr>
              <a:t>) &gt;2</a:t>
            </a:r>
            <a:endParaRPr lang="en-US" sz="2400" b="1" dirty="0">
              <a:solidFill>
                <a:srgbClr val="00B050"/>
              </a:solidFill>
              <a:latin typeface="Times New Roman" pitchFamily="18" charset="0"/>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sz="3600" b="1" dirty="0" smtClean="0">
                <a:solidFill>
                  <a:srgbClr val="FF0000"/>
                </a:solidFill>
                <a:latin typeface="Times New Roman" pitchFamily="18" charset="0"/>
                <a:cs typeface="Times New Roman" pitchFamily="18" charset="0"/>
              </a:rPr>
              <a:t>Wien Bridge Oscillators</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914400"/>
            <a:ext cx="133882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Advantages</a:t>
            </a:r>
            <a:endParaRPr lang="en-US" b="1" dirty="0">
              <a:latin typeface="Times New Roman" pitchFamily="18" charset="0"/>
              <a:cs typeface="Times New Roman" pitchFamily="18" charset="0"/>
            </a:endParaRPr>
          </a:p>
        </p:txBody>
      </p:sp>
      <p:sp>
        <p:nvSpPr>
          <p:cNvPr id="6" name="Rectangle 5"/>
          <p:cNvSpPr/>
          <p:nvPr/>
        </p:nvSpPr>
        <p:spPr>
          <a:xfrm>
            <a:off x="0" y="3429000"/>
            <a:ext cx="16081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Disadvantages</a:t>
            </a:r>
            <a:endParaRPr lang="en-US" b="1" dirty="0">
              <a:latin typeface="Times New Roman" pitchFamily="18" charset="0"/>
              <a:cs typeface="Times New Roman" pitchFamily="18" charset="0"/>
            </a:endParaRPr>
          </a:p>
        </p:txBody>
      </p:sp>
      <p:sp>
        <p:nvSpPr>
          <p:cNvPr id="7" name="Rectangle 6"/>
          <p:cNvSpPr/>
          <p:nvPr/>
        </p:nvSpPr>
        <p:spPr>
          <a:xfrm>
            <a:off x="1219200" y="1524000"/>
            <a:ext cx="71628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fontAlgn="base">
              <a:buFont typeface="+mj-lt"/>
              <a:buAutoNum type="arabicPeriod"/>
            </a:pPr>
            <a:r>
              <a:rPr lang="en-US" dirty="0" smtClean="0">
                <a:latin typeface="Times New Roman" pitchFamily="18" charset="0"/>
                <a:cs typeface="Times New Roman" pitchFamily="18" charset="0"/>
              </a:rPr>
              <a:t>By varying the two capacitor values simultaneously, by mounting them on the common shaft, </a:t>
            </a:r>
            <a:r>
              <a:rPr lang="en-US" b="1" dirty="0" smtClean="0">
                <a:latin typeface="Times New Roman" pitchFamily="18" charset="0"/>
                <a:cs typeface="Times New Roman" pitchFamily="18" charset="0"/>
              </a:rPr>
              <a:t>different frequency ranges </a:t>
            </a:r>
            <a:r>
              <a:rPr lang="en-US" dirty="0" smtClean="0">
                <a:latin typeface="Times New Roman" pitchFamily="18" charset="0"/>
                <a:cs typeface="Times New Roman" pitchFamily="18" charset="0"/>
              </a:rPr>
              <a:t>can be obtained.</a:t>
            </a:r>
          </a:p>
          <a:p>
            <a:pPr marL="342900" indent="-342900" algn="just" fontAlgn="base">
              <a:buFont typeface="+mj-lt"/>
              <a:buAutoNum type="arabicPeriod"/>
            </a:pPr>
            <a:r>
              <a:rPr lang="en-US" dirty="0" smtClean="0">
                <a:latin typeface="Times New Roman" pitchFamily="18" charset="0"/>
                <a:cs typeface="Times New Roman" pitchFamily="18" charset="0"/>
              </a:rPr>
              <a:t>The perfect sine wave output is possible.</a:t>
            </a:r>
          </a:p>
          <a:p>
            <a:pPr marL="342900" indent="-342900" algn="just" fontAlgn="base">
              <a:buFont typeface="+mj-lt"/>
              <a:buAutoNum type="arabicPeriod"/>
            </a:pPr>
            <a:r>
              <a:rPr lang="en-US" dirty="0" smtClean="0">
                <a:latin typeface="Times New Roman" pitchFamily="18" charset="0"/>
                <a:cs typeface="Times New Roman" pitchFamily="18" charset="0"/>
              </a:rPr>
              <a:t>It is useful audio frequency range i.e. 20 Hz to 100 kHz.</a:t>
            </a:r>
            <a:endParaRPr lang="en-US" dirty="0">
              <a:latin typeface="Times New Roman" pitchFamily="18" charset="0"/>
              <a:cs typeface="Times New Roman" pitchFamily="18" charset="0"/>
            </a:endParaRPr>
          </a:p>
        </p:txBody>
      </p:sp>
      <p:sp>
        <p:nvSpPr>
          <p:cNvPr id="8" name="Rectangle 7"/>
          <p:cNvSpPr/>
          <p:nvPr/>
        </p:nvSpPr>
        <p:spPr>
          <a:xfrm>
            <a:off x="1516030" y="4126468"/>
            <a:ext cx="3521220"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frequency stability </a:t>
            </a:r>
            <a:r>
              <a:rPr lang="en-US" dirty="0" smtClean="0">
                <a:latin typeface="Times New Roman" pitchFamily="18" charset="0"/>
                <a:cs typeface="Times New Roman" pitchFamily="18" charset="0"/>
              </a:rPr>
              <a:t>is poor.</a:t>
            </a:r>
            <a:endParaRPr lang="en-US"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5" name="TextBox 4"/>
          <p:cNvSpPr txBox="1"/>
          <p:nvPr/>
        </p:nvSpPr>
        <p:spPr>
          <a:xfrm>
            <a:off x="0" y="836712"/>
            <a:ext cx="407900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p:txBody>
      </p:sp>
      <p:sp>
        <p:nvSpPr>
          <p:cNvPr id="18433" name="Rectangle 1"/>
          <p:cNvSpPr>
            <a:spLocks noChangeArrowheads="1"/>
          </p:cNvSpPr>
          <p:nvPr/>
        </p:nvSpPr>
        <p:spPr bwMode="auto">
          <a:xfrm>
            <a:off x="304800" y="1295400"/>
            <a:ext cx="8763000" cy="20313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It produces one of the two values,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the output based on the values of input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 non-inverting comparator will be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lang="en-US" dirty="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greater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value of a non-inverting comparator will bee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which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less than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18435" name="Picture 3" descr="Output Waveform"/>
          <p:cNvPicPr>
            <a:picLocks noChangeAspect="1" noChangeArrowheads="1"/>
          </p:cNvPicPr>
          <p:nvPr/>
        </p:nvPicPr>
        <p:blipFill>
          <a:blip r:embed="rId2" cstate="print"/>
          <a:srcRect/>
          <a:stretch>
            <a:fillRect/>
          </a:stretch>
        </p:blipFill>
        <p:spPr bwMode="auto">
          <a:xfrm>
            <a:off x="2057400" y="3429000"/>
            <a:ext cx="5715000" cy="32575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Rectifiers</a:t>
            </a:r>
          </a:p>
        </p:txBody>
      </p:sp>
      <p:sp>
        <p:nvSpPr>
          <p:cNvPr id="5" name="Rectangle 4"/>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endParaRPr lang="en-US" b="1" dirty="0">
              <a:latin typeface="Times New Roman" pitchFamily="18" charset="0"/>
              <a:cs typeface="Times New Roman" pitchFamily="18" charset="0"/>
            </a:endParaRPr>
          </a:p>
        </p:txBody>
      </p:sp>
      <p:sp>
        <p:nvSpPr>
          <p:cNvPr id="6" name="Rectangle 5"/>
          <p:cNvSpPr/>
          <p:nvPr/>
        </p:nvSpPr>
        <p:spPr>
          <a:xfrm>
            <a:off x="0" y="1447800"/>
            <a:ext cx="9144000"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Arial" pitchFamily="34" charset="0"/>
              <a:buChar char="•"/>
            </a:pPr>
            <a:r>
              <a:rPr lang="en-US" dirty="0" smtClean="0">
                <a:latin typeface="Times New Roman" pitchFamily="18" charset="0"/>
                <a:cs typeface="Times New Roman" pitchFamily="18" charset="0"/>
              </a:rPr>
              <a:t>A rectifier is a circuit that converts alternating current (AC) to Direct current (DC). An alternating current always changes its direction over time, but the direct current flows continuously in one direction. In a typical rectifier circuit, we use diodes to rectify AC to DC. But this rectification method can only be used if the input voltage to the circuit is greater than the forward voltage of the diode which is typically 0.7V. </a:t>
            </a:r>
            <a:endParaRPr lang="en-US" dirty="0">
              <a:latin typeface="Times New Roman" pitchFamily="18" charset="0"/>
              <a:cs typeface="Times New Roman" pitchFamily="18" charset="0"/>
            </a:endParaRPr>
          </a:p>
        </p:txBody>
      </p:sp>
      <p:sp>
        <p:nvSpPr>
          <p:cNvPr id="7" name="Rectangle 6"/>
          <p:cNvSpPr/>
          <p:nvPr/>
        </p:nvSpPr>
        <p:spPr>
          <a:xfrm>
            <a:off x="0" y="3124200"/>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To overcome this issue, the </a:t>
            </a:r>
            <a:r>
              <a:rPr lang="en-US" b="1" dirty="0" smtClean="0">
                <a:latin typeface="Times New Roman" pitchFamily="18" charset="0"/>
                <a:cs typeface="Times New Roman" pitchFamily="18" charset="0"/>
              </a:rPr>
              <a:t>Precision Rectifier Circuit</a:t>
            </a:r>
            <a:r>
              <a:rPr lang="en-US" dirty="0" smtClean="0">
                <a:latin typeface="Times New Roman" pitchFamily="18" charset="0"/>
                <a:cs typeface="Times New Roman" pitchFamily="18" charset="0"/>
              </a:rPr>
              <a:t> was introduced. The precision rectifier is another rectifier that converts AC to DC, but in a precision rectifier we use an op-amp to compensate for the voltage drop across the diode, that is why we are not losing the 0.6V or 0.7V voltage drop across the diode,</a:t>
            </a:r>
            <a:endParaRPr lang="en-US" dirty="0">
              <a:latin typeface="Times New Roman" pitchFamily="18" charset="0"/>
              <a:cs typeface="Times New Roman"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cision diode"/>
          <p:cNvPicPr>
            <a:picLocks noChangeAspect="1" noChangeArrowheads="1"/>
          </p:cNvPicPr>
          <p:nvPr/>
        </p:nvPicPr>
        <p:blipFill>
          <a:blip r:embed="rId2" cstate="print"/>
          <a:srcRect/>
          <a:stretch>
            <a:fillRect/>
          </a:stretch>
        </p:blipFill>
        <p:spPr bwMode="auto">
          <a:xfrm>
            <a:off x="381000" y="2286000"/>
            <a:ext cx="2857500" cy="2324101"/>
          </a:xfrm>
          <a:prstGeom prst="rect">
            <a:avLst/>
          </a:prstGeom>
          <a:noFill/>
          <a:ln>
            <a:solidFill>
              <a:schemeClr val="accent6">
                <a:lumMod val="75000"/>
              </a:schemeClr>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Rectifiers</a:t>
            </a:r>
          </a:p>
        </p:txBody>
      </p:sp>
      <p:sp>
        <p:nvSpPr>
          <p:cNvPr id="6" name="Rectangle 5"/>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endParaRPr lang="en-US" b="1" dirty="0">
              <a:latin typeface="Times New Roman" pitchFamily="18" charset="0"/>
              <a:cs typeface="Times New Roman" pitchFamily="18" charset="0"/>
            </a:endParaRPr>
          </a:p>
        </p:txBody>
      </p:sp>
      <p:sp>
        <p:nvSpPr>
          <p:cNvPr id="7" name="Rectangle 6"/>
          <p:cNvSpPr/>
          <p:nvPr/>
        </p:nvSpPr>
        <p:spPr>
          <a:xfrm>
            <a:off x="3581400" y="1676400"/>
            <a:ext cx="55626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When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out</a:t>
            </a:r>
            <a:r>
              <a:rPr lang="en-US" dirty="0" smtClean="0">
                <a:latin typeface="Times New Roman" pitchFamily="18" charset="0"/>
                <a:cs typeface="Times New Roman" pitchFamily="18" charset="0"/>
              </a:rPr>
              <a:t> &lt;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out</a:t>
            </a:r>
            <a:r>
              <a:rPr lang="en-US" dirty="0" smtClean="0">
                <a:latin typeface="Times New Roman" pitchFamily="18" charset="0"/>
                <a:cs typeface="Times New Roman" pitchFamily="18" charset="0"/>
              </a:rPr>
              <a:t>, diode will be on and the circuit reduces to voltage follower in which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out</a:t>
            </a:r>
            <a:r>
              <a:rPr lang="en-US" dirty="0" smtClean="0">
                <a:latin typeface="Times New Roman" pitchFamily="18" charset="0"/>
                <a:cs typeface="Times New Roman" pitchFamily="18" charset="0"/>
              </a:rPr>
              <a:t> =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Because of high gain of op amps the input cut in voltage will be reduced to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γ</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A</a:t>
            </a:r>
            <a:r>
              <a:rPr lang="en-US" b="1" baseline="-25000" dirty="0" err="1" smtClean="0">
                <a:latin typeface="Times New Roman" pitchFamily="18" charset="0"/>
                <a:cs typeface="Times New Roman" pitchFamily="18" charset="0"/>
              </a:rPr>
              <a:t>vo</a:t>
            </a:r>
            <a:r>
              <a:rPr lang="en-US" dirty="0" smtClean="0">
                <a:latin typeface="Times New Roman" pitchFamily="18" charset="0"/>
                <a:cs typeface="Times New Roman" pitchFamily="18" charset="0"/>
              </a:rPr>
              <a:t>, where </a:t>
            </a:r>
            <a:r>
              <a:rPr lang="en-US" dirty="0" err="1" smtClean="0">
                <a:latin typeface="Times New Roman" pitchFamily="18" charset="0"/>
                <a:cs typeface="Times New Roman" pitchFamily="18" charset="0"/>
              </a:rPr>
              <a:t>A</a:t>
            </a:r>
            <a:r>
              <a:rPr lang="en-US" baseline="-25000" dirty="0" err="1" smtClean="0">
                <a:latin typeface="Times New Roman" pitchFamily="18" charset="0"/>
                <a:cs typeface="Times New Roman" pitchFamily="18" charset="0"/>
              </a:rPr>
              <a:t>vo</a:t>
            </a:r>
            <a:r>
              <a:rPr lang="en-US" dirty="0" smtClean="0">
                <a:latin typeface="Times New Roman" pitchFamily="18" charset="0"/>
                <a:cs typeface="Times New Roman" pitchFamily="18" charset="0"/>
              </a:rPr>
              <a:t> is the open loop gain of </a:t>
            </a:r>
            <a:r>
              <a:rPr lang="en-US" dirty="0" err="1" smtClean="0">
                <a:latin typeface="Times New Roman" pitchFamily="18" charset="0"/>
                <a:cs typeface="Times New Roman" pitchFamily="18" charset="0"/>
              </a:rPr>
              <a:t>opamp</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Thus for even for very small input positive voltages the output will be high, the combination of op amp and diode acts as diode with zero cut in voltage hence it is named as </a:t>
            </a:r>
            <a:r>
              <a:rPr lang="en-US" b="1" dirty="0" smtClean="0">
                <a:latin typeface="Times New Roman" pitchFamily="18" charset="0"/>
                <a:cs typeface="Times New Roman" pitchFamily="18" charset="0"/>
              </a:rPr>
              <a:t>precision diode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Half Rectifiers</a:t>
            </a:r>
          </a:p>
        </p:txBody>
      </p:sp>
      <p:sp>
        <p:nvSpPr>
          <p:cNvPr id="5" name="Rectangle 4"/>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98306" name="Picture 2"/>
          <p:cNvPicPr>
            <a:picLocks noChangeAspect="1" noChangeArrowheads="1"/>
          </p:cNvPicPr>
          <p:nvPr/>
        </p:nvPicPr>
        <p:blipFill>
          <a:blip r:embed="rId2" cstate="print"/>
          <a:srcRect/>
          <a:stretch>
            <a:fillRect/>
          </a:stretch>
        </p:blipFill>
        <p:spPr bwMode="auto">
          <a:xfrm>
            <a:off x="1714500" y="1819275"/>
            <a:ext cx="5715000" cy="321945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600200"/>
            <a:ext cx="883920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Observe that the circuit diagram of a half wave rectifier shown above looks like an inverting amplifier, with two diodes D</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D</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in addition</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Half Rectifiers</a:t>
            </a:r>
          </a:p>
        </p:txBody>
      </p:sp>
      <p:sp>
        <p:nvSpPr>
          <p:cNvPr id="6" name="Rectangle 5"/>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
        <p:nvSpPr>
          <p:cNvPr id="99329" name="Rectangle 1"/>
          <p:cNvSpPr>
            <a:spLocks noChangeArrowheads="1"/>
          </p:cNvSpPr>
          <p:nvPr/>
        </p:nvSpPr>
        <p:spPr bwMode="auto">
          <a:xfrm>
            <a:off x="0" y="2554337"/>
            <a:ext cx="9144000" cy="369331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working</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half wave rectifier circuit shown above is explained below</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the output of the op-amp will be negative. Hence,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forward biased.</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When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in forward bias, output voltage of the op-amp will be -0.7 V. So,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reverse biased. Hence,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output voltage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above circuit is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zero</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volts.</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there is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no (zero) output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half wave rectifier for the positive half cycle of a sinusoidal input.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sinusoidal input, the output of the op-amp will be positive. Hence, the diodes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reverse biased and forward biased respectively. So, the output voltage of above circuit will be −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RfR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 output of a half wave rectifier will be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a negative half cycle of the sinusoidal input.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Half Rectifiers</a:t>
            </a:r>
          </a:p>
        </p:txBody>
      </p:sp>
      <p:sp>
        <p:nvSpPr>
          <p:cNvPr id="5" name="Rectangle 4"/>
          <p:cNvSpPr/>
          <p:nvPr/>
        </p:nvSpPr>
        <p:spPr>
          <a:xfrm>
            <a:off x="0" y="914400"/>
            <a:ext cx="13132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Waveforms</a:t>
            </a:r>
            <a:endParaRPr lang="en-US" b="1" dirty="0">
              <a:latin typeface="Times New Roman" pitchFamily="18" charset="0"/>
              <a:cs typeface="Times New Roman" pitchFamily="18" charset="0"/>
            </a:endParaRPr>
          </a:p>
        </p:txBody>
      </p:sp>
      <p:pic>
        <p:nvPicPr>
          <p:cNvPr id="100354" name="Picture 2"/>
          <p:cNvPicPr>
            <a:picLocks noChangeAspect="1" noChangeArrowheads="1"/>
          </p:cNvPicPr>
          <p:nvPr/>
        </p:nvPicPr>
        <p:blipFill>
          <a:blip r:embed="rId2" cstate="print"/>
          <a:srcRect/>
          <a:stretch>
            <a:fillRect/>
          </a:stretch>
        </p:blipFill>
        <p:spPr bwMode="auto">
          <a:xfrm>
            <a:off x="76200" y="1438275"/>
            <a:ext cx="5715000" cy="4886325"/>
          </a:xfrm>
          <a:prstGeom prst="rect">
            <a:avLst/>
          </a:prstGeom>
          <a:noFill/>
          <a:ln w="9525">
            <a:solidFill>
              <a:schemeClr val="accent6">
                <a:lumMod val="75000"/>
              </a:schemeClr>
            </a:solidFill>
            <a:miter lim="800000"/>
            <a:headEnd/>
            <a:tailEnd/>
          </a:ln>
        </p:spPr>
      </p:pic>
      <p:sp>
        <p:nvSpPr>
          <p:cNvPr id="7" name="Rectangle 6"/>
          <p:cNvSpPr/>
          <p:nvPr/>
        </p:nvSpPr>
        <p:spPr>
          <a:xfrm>
            <a:off x="5943600" y="2514600"/>
            <a:ext cx="3200400" cy="258532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you can see from the above graph, the half wave rectifier circuit diagram that we discussed will produce </a:t>
            </a:r>
            <a:r>
              <a:rPr lang="en-US" b="1" dirty="0" smtClean="0">
                <a:latin typeface="Times New Roman" pitchFamily="18" charset="0"/>
                <a:cs typeface="Times New Roman" pitchFamily="18" charset="0"/>
              </a:rPr>
              <a:t>positive half cycles</a:t>
            </a:r>
            <a:r>
              <a:rPr lang="en-US" dirty="0" smtClean="0">
                <a:latin typeface="Times New Roman" pitchFamily="18" charset="0"/>
                <a:cs typeface="Times New Roman" pitchFamily="18" charset="0"/>
              </a:rPr>
              <a:t> for negative half cycles of sinusoidal input and zero output for positive half cycles of sinusoidal input</a:t>
            </a:r>
            <a:endParaRPr lang="en-US" dirty="0">
              <a:latin typeface="Times New Roman" pitchFamily="18" charset="0"/>
              <a:cs typeface="Times New Roman"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5" name="Rectangle 4"/>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101378" name="Picture 2"/>
          <p:cNvPicPr>
            <a:picLocks noChangeAspect="1" noChangeArrowheads="1"/>
          </p:cNvPicPr>
          <p:nvPr/>
        </p:nvPicPr>
        <p:blipFill>
          <a:blip r:embed="rId2" cstate="print"/>
          <a:srcRect/>
          <a:stretch>
            <a:fillRect/>
          </a:stretch>
        </p:blipFill>
        <p:spPr bwMode="auto">
          <a:xfrm>
            <a:off x="731114" y="1819274"/>
            <a:ext cx="7727086" cy="4352925"/>
          </a:xfrm>
          <a:prstGeom prst="rect">
            <a:avLst/>
          </a:prstGeom>
          <a:noFill/>
          <a:ln w="9525">
            <a:solidFill>
              <a:schemeClr val="accent6">
                <a:lumMod val="75000"/>
              </a:schemeClr>
            </a:solid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5" name="Rectangle 4"/>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
        <p:nvSpPr>
          <p:cNvPr id="102401" name="Rectangle 1"/>
          <p:cNvSpPr>
            <a:spLocks noChangeArrowheads="1"/>
          </p:cNvSpPr>
          <p:nvPr/>
        </p:nvSpPr>
        <p:spPr bwMode="auto">
          <a:xfrm>
            <a:off x="0" y="2060404"/>
            <a:ext cx="9144000" cy="397031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sinusoidal input, the output of the first op-amp will be negative. Hence, diodes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forward biased and reverse biased respectively.</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Then, the output voltage of the first op-amp will be −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Observe that the output of the first op-amp is connected to a resistor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which is connected to the inverting terminal of the second op-amp. The voltage present at the non-inverting terminal of second op-amp is 0 V. So, the second op-amp with resistors,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acts as an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inverting amplifier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voltage of the second op-amp will be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Substituting</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 value of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 in the above equation, we get − </a:t>
            </a:r>
          </a:p>
          <a:p>
            <a:pPr marL="342900" marR="0" lvl="0" indent="-342900" algn="just" defTabSz="914400" rtl="0" eaLnBrk="0" fontAlgn="base" latinLnBrk="0" hangingPunct="0">
              <a:lnSpc>
                <a:spcPct val="100000"/>
              </a:lnSpc>
              <a:spcBef>
                <a:spcPct val="0"/>
              </a:spcBef>
              <a:spcAft>
                <a:spcPct val="0"/>
              </a:spcAft>
              <a:buClrTx/>
              <a:buSzTx/>
              <a:tabLst/>
            </a:pPr>
            <a:r>
              <a:rPr lang="en-US" dirty="0" smtClean="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tabLst/>
            </a:pPr>
            <a:r>
              <a:rPr lang="en-US" dirty="0" smtClean="0">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 output of a full wave rectifier will be a positive half cycle 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sinusoidal input. In this case, the gain of the output is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we consider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gain of the output will be one.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
          <p:cNvSpPr>
            <a:spLocks noChangeArrowheads="1"/>
          </p:cNvSpPr>
          <p:nvPr/>
        </p:nvSpPr>
        <p:spPr bwMode="auto">
          <a:xfrm>
            <a:off x="0" y="1693306"/>
            <a:ext cx="9144000" cy="424731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For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sinusoidal input, the output of the first op-amp will be positive. Hence, diodes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reverse biased and forward biased respectively.</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voltage of the first op-amp will be −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of the first op-amp is directly connected to the non-inverting terminal of the second op-amp. Now, the second op-amp with resistors,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and R</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5</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acts as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non-inverting amplifier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output voltage of the second op-amp will be − </a:t>
            </a:r>
          </a:p>
          <a:p>
            <a:pPr marL="342900" marR="0" lvl="0" indent="-342900" algn="just" defTabSz="914400" rtl="0" eaLnBrk="0" fontAlgn="base" latinLnBrk="0" hangingPunct="0">
              <a:lnSpc>
                <a:spcPct val="100000"/>
              </a:lnSpc>
              <a:spcBef>
                <a:spcPct val="0"/>
              </a:spcBef>
              <a:spcAft>
                <a:spcPct val="0"/>
              </a:spcAft>
              <a:buClrTx/>
              <a:buSzTx/>
              <a:tabLst/>
            </a:pPr>
            <a:r>
              <a:rPr lang="en-US" dirty="0" smtClean="0">
                <a:latin typeface="Times New Roman" pitchFamily="18" charset="0"/>
                <a:cs typeface="Times New Roman" pitchFamily="18" charset="0"/>
              </a:rPr>
              <a:t>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Substituting</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 value of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 in the above equation, we get</a:t>
            </a:r>
          </a:p>
          <a:p>
            <a:pPr marL="342900" marR="0" lvl="0" indent="-34290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=&gt;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Therefore, the output of a full wave rectifier will be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the negative half cycle of sinusoidal input also. In this case, the magnitude of the gain of the output is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1)(1+</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If we consider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1=2</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3=</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4=</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5=</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gain of the output will be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one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6" name="Rectangle 5"/>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cstate="print"/>
          <a:srcRect/>
          <a:stretch>
            <a:fillRect/>
          </a:stretch>
        </p:blipFill>
        <p:spPr bwMode="auto">
          <a:xfrm>
            <a:off x="228600" y="1600200"/>
            <a:ext cx="5715000" cy="5257800"/>
          </a:xfrm>
          <a:prstGeom prst="rect">
            <a:avLst/>
          </a:prstGeom>
          <a:noFill/>
          <a:ln w="9525">
            <a:solidFill>
              <a:schemeClr val="accent6">
                <a:lumMod val="75000"/>
              </a:schemeClr>
            </a:solid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Full Rectifiers</a:t>
            </a:r>
          </a:p>
        </p:txBody>
      </p:sp>
      <p:sp>
        <p:nvSpPr>
          <p:cNvPr id="6" name="Rectangle 5"/>
          <p:cNvSpPr/>
          <p:nvPr/>
        </p:nvSpPr>
        <p:spPr>
          <a:xfrm>
            <a:off x="0" y="914400"/>
            <a:ext cx="13132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Waveforms</a:t>
            </a:r>
            <a:endParaRPr lang="en-US" b="1" dirty="0">
              <a:latin typeface="Times New Roman" pitchFamily="18" charset="0"/>
              <a:cs typeface="Times New Roman" pitchFamily="18" charset="0"/>
            </a:endParaRPr>
          </a:p>
        </p:txBody>
      </p:sp>
      <p:sp>
        <p:nvSpPr>
          <p:cNvPr id="7" name="Rectangle 6"/>
          <p:cNvSpPr/>
          <p:nvPr/>
        </p:nvSpPr>
        <p:spPr>
          <a:xfrm>
            <a:off x="6172200" y="3124200"/>
            <a:ext cx="297180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full wave rectifier circuit diagram that we considered will produce only </a:t>
            </a:r>
            <a:r>
              <a:rPr lang="en-US" b="1" dirty="0" smtClean="0">
                <a:latin typeface="Times New Roman" pitchFamily="18" charset="0"/>
                <a:cs typeface="Times New Roman" pitchFamily="18" charset="0"/>
              </a:rPr>
              <a:t>positive half cycles</a:t>
            </a:r>
            <a:r>
              <a:rPr lang="en-US" dirty="0" smtClean="0">
                <a:latin typeface="Times New Roman" pitchFamily="18" charset="0"/>
                <a:cs typeface="Times New Roman" pitchFamily="18" charset="0"/>
              </a:rPr>
              <a:t> for both positive and negative half cycles of a sinusoidal input.</a:t>
            </a:r>
            <a:endParaRPr lang="en-US" dirty="0">
              <a:latin typeface="Times New Roman" pitchFamily="18" charset="0"/>
              <a:cs typeface="Times New Roman"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Peak Detector</a:t>
            </a:r>
          </a:p>
        </p:txBody>
      </p:sp>
      <p:sp>
        <p:nvSpPr>
          <p:cNvPr id="6" name="Rectangle 5"/>
          <p:cNvSpPr/>
          <p:nvPr/>
        </p:nvSpPr>
        <p:spPr>
          <a:xfrm>
            <a:off x="0" y="914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1028" name="Picture 4" descr="circuit diagram of peak detector"/>
          <p:cNvPicPr>
            <a:picLocks noChangeAspect="1" noChangeArrowheads="1"/>
          </p:cNvPicPr>
          <p:nvPr/>
        </p:nvPicPr>
        <p:blipFill>
          <a:blip r:embed="rId2" cstate="print"/>
          <a:srcRect b="4101"/>
          <a:stretch>
            <a:fillRect/>
          </a:stretch>
        </p:blipFill>
        <p:spPr bwMode="auto">
          <a:xfrm>
            <a:off x="1295400" y="2057400"/>
            <a:ext cx="6893092" cy="38100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Sinusoidal Output Signal"/>
          <p:cNvPicPr>
            <a:picLocks noChangeAspect="1" noChangeArrowheads="1"/>
          </p:cNvPicPr>
          <p:nvPr/>
        </p:nvPicPr>
        <p:blipFill>
          <a:blip r:embed="rId2" cstate="print"/>
          <a:srcRect/>
          <a:stretch>
            <a:fillRect/>
          </a:stretch>
        </p:blipFill>
        <p:spPr bwMode="auto">
          <a:xfrm>
            <a:off x="4636394" y="1066800"/>
            <a:ext cx="4507606" cy="426720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Comparators</a:t>
            </a:r>
          </a:p>
        </p:txBody>
      </p:sp>
      <p:sp>
        <p:nvSpPr>
          <p:cNvPr id="6" name="TextBox 5"/>
          <p:cNvSpPr txBox="1"/>
          <p:nvPr/>
        </p:nvSpPr>
        <p:spPr>
          <a:xfrm>
            <a:off x="0" y="836712"/>
            <a:ext cx="407900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latin typeface="Times New Roman" pitchFamily="18" charset="0"/>
                <a:cs typeface="Times New Roman" pitchFamily="18" charset="0"/>
              </a:rPr>
              <a:t>Non-Inverting Comparator -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p:txBody>
      </p:sp>
      <p:sp>
        <p:nvSpPr>
          <p:cNvPr id="19459" name="Rectangle 3"/>
          <p:cNvSpPr>
            <a:spLocks noChangeArrowheads="1"/>
          </p:cNvSpPr>
          <p:nvPr/>
        </p:nvSpPr>
        <p:spPr bwMode="auto">
          <a:xfrm>
            <a:off x="0" y="1371600"/>
            <a:ext cx="4495800" cy="3970318"/>
          </a:xfrm>
          <a:prstGeom prst="rect">
            <a:avLst/>
          </a:prstGeom>
          <a:solidFill>
            <a:schemeClr val="accent6">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284163" marR="0" lvl="0" indent="-284163" algn="just" defTabSz="914400" rtl="0" eaLnBrk="1" fontAlgn="base" latinLnBrk="0" hangingPunct="1">
              <a:lnSpc>
                <a:spcPct val="100000"/>
              </a:lnSpc>
              <a:spcBef>
                <a:spcPct val="0"/>
              </a:spcBef>
              <a:spcAft>
                <a:spcPct val="0"/>
              </a:spcAft>
              <a:buClrTx/>
              <a:buSzTx/>
              <a:buFont typeface="Wingdings" pitchFamily="2" charset="2"/>
              <a:buChar char="v"/>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positive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non-inverting terminal of op-amp is greater than zero volts. Hence, the output value of a non-inverting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positive half cycle of the sinusoidal input signal.</a:t>
            </a:r>
          </a:p>
          <a:p>
            <a:pPr marL="284163" marR="0" lvl="0" indent="-284163"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Similarly, during 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negative half cycle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sinusoidal input signal, the voltage present at the non-inverting terminal of op-amp is less than zero volts. Hence, the output value of non-inverting comparator will be equal to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a:t>
            </a:r>
            <a:r>
              <a:rPr kumimoji="0" lang="en-US" b="0" i="1" u="none" strike="noStrike" cap="none" normalizeH="0" baseline="-25000" dirty="0" err="1" smtClean="0">
                <a:ln>
                  <a:noFill/>
                </a:ln>
                <a:solidFill>
                  <a:schemeClr val="tx1"/>
                </a:solidFill>
                <a:effectLst/>
                <a:latin typeface="Times New Roman" pitchFamily="18" charset="0"/>
                <a:cs typeface="Times New Roman" pitchFamily="18" charset="0"/>
              </a:rPr>
              <a:t>sat</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during the negative half cycle of the sinusoidal input signal. </a:t>
            </a:r>
          </a:p>
        </p:txBody>
      </p:sp>
      <p:sp>
        <p:nvSpPr>
          <p:cNvPr id="8" name="Rectangle 7"/>
          <p:cNvSpPr/>
          <p:nvPr/>
        </p:nvSpPr>
        <p:spPr>
          <a:xfrm>
            <a:off x="762000" y="5486400"/>
            <a:ext cx="78486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4488" indent="-344488" algn="just">
              <a:buFont typeface="Wingdings" pitchFamily="2" charset="2"/>
              <a:buChar char="Ø"/>
            </a:pPr>
            <a:r>
              <a:rPr lang="en-US" dirty="0">
                <a:latin typeface="Times New Roman" pitchFamily="18" charset="0"/>
                <a:cs typeface="Times New Roman" pitchFamily="18" charset="0"/>
              </a:rPr>
              <a:t>T</a:t>
            </a:r>
            <a:r>
              <a:rPr lang="en-US" dirty="0" smtClean="0">
                <a:latin typeface="Times New Roman" pitchFamily="18" charset="0"/>
                <a:cs typeface="Times New Roman" pitchFamily="18" charset="0"/>
              </a:rPr>
              <a:t>he output transitions either from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Vsat</a:t>
            </a:r>
            <a:r>
              <a:rPr lang="en-US" dirty="0" smtClean="0">
                <a:latin typeface="Times New Roman" pitchFamily="18" charset="0"/>
                <a:cs typeface="Times New Roman" pitchFamily="18" charset="0"/>
              </a:rPr>
              <a:t> to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sat</a:t>
            </a:r>
            <a:r>
              <a:rPr lang="en-US" dirty="0" smtClean="0">
                <a:latin typeface="Times New Roman" pitchFamily="18" charset="0"/>
                <a:cs typeface="Times New Roman" pitchFamily="18" charset="0"/>
              </a:rPr>
              <a:t> or from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sat</a:t>
            </a:r>
            <a:r>
              <a:rPr lang="en-US" dirty="0" smtClean="0">
                <a:latin typeface="Times New Roman" pitchFamily="18" charset="0"/>
                <a:cs typeface="Times New Roman" pitchFamily="18" charset="0"/>
              </a:rPr>
              <a:t> to </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sat</a:t>
            </a:r>
            <a:endParaRPr lang="en-US" baseline="-25000" dirty="0" smtClean="0">
              <a:latin typeface="Times New Roman" pitchFamily="18" charset="0"/>
              <a:cs typeface="Times New Roman" pitchFamily="18" charset="0"/>
            </a:endParaRPr>
          </a:p>
          <a:p>
            <a:pPr marL="344488" indent="-344488" algn="just">
              <a:buFont typeface="Wingdings" pitchFamily="2" charset="2"/>
              <a:buChar char="Ø"/>
            </a:pPr>
            <a:r>
              <a:rPr lang="en-US" dirty="0" smtClean="0">
                <a:latin typeface="Times New Roman" pitchFamily="18" charset="0"/>
                <a:cs typeface="Times New Roman" pitchFamily="18" charset="0"/>
              </a:rPr>
              <a:t>The output changes its value when the input is crossing zero volts. </a:t>
            </a:r>
          </a:p>
          <a:p>
            <a:pPr marL="344488" indent="-344488" algn="just">
              <a:buFont typeface="Wingdings" pitchFamily="2" charset="2"/>
              <a:buChar char="Ø"/>
            </a:pPr>
            <a:r>
              <a:rPr lang="en-US" dirty="0" smtClean="0">
                <a:latin typeface="Times New Roman" pitchFamily="18" charset="0"/>
                <a:cs typeface="Times New Roman" pitchFamily="18" charset="0"/>
              </a:rPr>
              <a:t>Hence, the above circuit is also called as </a:t>
            </a:r>
            <a:r>
              <a:rPr lang="en-US" b="1" dirty="0" smtClean="0">
                <a:latin typeface="Times New Roman" pitchFamily="18" charset="0"/>
                <a:cs typeface="Times New Roman" pitchFamily="18" charset="0"/>
              </a:rPr>
              <a:t>non-inverting zero crossing detector</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066800"/>
            <a:ext cx="88392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Peak detector detects and holds the most positive value of attained by the input signal prior to the time when the switch is closed. </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Peak Detector</a:t>
            </a:r>
          </a:p>
        </p:txBody>
      </p:sp>
      <p:sp>
        <p:nvSpPr>
          <p:cNvPr id="6" name="Rectangle 5"/>
          <p:cNvSpPr/>
          <p:nvPr/>
        </p:nvSpPr>
        <p:spPr>
          <a:xfrm>
            <a:off x="0" y="5334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pic>
        <p:nvPicPr>
          <p:cNvPr id="106498" name="Picture 2" descr="What is a peak detector? Definition, circuit working and applications of peak  detector - Electronics Coach"/>
          <p:cNvPicPr>
            <a:picLocks noChangeAspect="1" noChangeArrowheads="1"/>
          </p:cNvPicPr>
          <p:nvPr/>
        </p:nvPicPr>
        <p:blipFill>
          <a:blip r:embed="rId2" cstate="print"/>
          <a:srcRect/>
          <a:stretch>
            <a:fillRect/>
          </a:stretch>
        </p:blipFill>
        <p:spPr bwMode="auto">
          <a:xfrm>
            <a:off x="4487680" y="1828800"/>
            <a:ext cx="4762500" cy="3552825"/>
          </a:xfrm>
          <a:prstGeom prst="rect">
            <a:avLst/>
          </a:prstGeom>
          <a:noFill/>
        </p:spPr>
      </p:pic>
      <p:sp>
        <p:nvSpPr>
          <p:cNvPr id="10" name="Rectangle 9"/>
          <p:cNvSpPr/>
          <p:nvPr/>
        </p:nvSpPr>
        <p:spPr>
          <a:xfrm>
            <a:off x="0" y="1828800"/>
            <a:ext cx="44196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Let us consider initially the </a:t>
            </a:r>
            <a:r>
              <a:rPr lang="en-US" b="1" dirty="0" smtClean="0">
                <a:latin typeface="Times New Roman" pitchFamily="18" charset="0"/>
                <a:cs typeface="Times New Roman" pitchFamily="18" charset="0"/>
              </a:rPr>
              <a:t>capacitor</a:t>
            </a:r>
            <a:r>
              <a:rPr lang="en-US" dirty="0" smtClean="0">
                <a:latin typeface="Times New Roman" pitchFamily="18" charset="0"/>
                <a:cs typeface="Times New Roman" pitchFamily="18" charset="0"/>
              </a:rPr>
              <a:t> is charged to voltage</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a:t>
            </a:r>
          </a:p>
          <a:p>
            <a:pPr marL="342900" indent="-342900" algn="just">
              <a:buFont typeface="Wingdings" pitchFamily="2" charset="2"/>
              <a:buChar char="Ø"/>
            </a:pPr>
            <a:r>
              <a:rPr lang="en-US" dirty="0" smtClean="0">
                <a:latin typeface="Times New Roman" pitchFamily="18" charset="0"/>
                <a:cs typeface="Times New Roman" pitchFamily="18" charset="0"/>
              </a:rPr>
              <a:t>The diode employed in the circuit gets forward biased when the applied </a:t>
            </a:r>
            <a:r>
              <a:rPr lang="en-US" b="1" dirty="0" smtClean="0">
                <a:latin typeface="Times New Roman" pitchFamily="18" charset="0"/>
                <a:cs typeface="Times New Roman" pitchFamily="18" charset="0"/>
              </a:rPr>
              <a:t>input voltage V</a:t>
            </a:r>
            <a:r>
              <a:rPr lang="en-US" b="1"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exceeds the capacitor voltage</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a:t>
            </a:r>
            <a:r>
              <a:rPr lang="en-US" b="1"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Thereby allowing the circuit to behave as a </a:t>
            </a:r>
            <a:r>
              <a:rPr lang="en-US" b="1" dirty="0" smtClean="0">
                <a:latin typeface="Times New Roman" pitchFamily="18" charset="0"/>
                <a:cs typeface="Times New Roman" pitchFamily="18" charset="0"/>
              </a:rPr>
              <a:t>voltage follower</a:t>
            </a:r>
            <a:r>
              <a:rPr lang="en-US" dirty="0" smtClean="0">
                <a:latin typeface="Times New Roman" pitchFamily="18" charset="0"/>
                <a:cs typeface="Times New Roman" pitchFamily="18" charset="0"/>
              </a:rPr>
              <a:t>. The output voltage follows the applied input voltage until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is more than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1" name="Rectangle 10"/>
          <p:cNvSpPr/>
          <p:nvPr/>
        </p:nvSpPr>
        <p:spPr>
          <a:xfrm>
            <a:off x="0" y="4419600"/>
            <a:ext cx="48006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the input voltage V</a:t>
            </a:r>
            <a:r>
              <a:rPr lang="en-US" baseline="-25000" dirty="0" smtClean="0">
                <a:latin typeface="Times New Roman" pitchFamily="18" charset="0"/>
                <a:cs typeface="Times New Roman" pitchFamily="18" charset="0"/>
              </a:rPr>
              <a:t>in</a:t>
            </a:r>
            <a:r>
              <a:rPr lang="en-US" dirty="0" smtClean="0">
                <a:latin typeface="Times New Roman" pitchFamily="18" charset="0"/>
                <a:cs typeface="Times New Roman" pitchFamily="18" charset="0"/>
              </a:rPr>
              <a:t> reduces below the value of capacitive voltage </a:t>
            </a:r>
            <a:r>
              <a:rPr lang="en-US" dirty="0" err="1" smtClean="0">
                <a:latin typeface="Times New Roman" pitchFamily="18" charset="0"/>
                <a:cs typeface="Times New Roman" pitchFamily="18" charset="0"/>
              </a:rPr>
              <a:t>V</a:t>
            </a:r>
            <a:r>
              <a:rPr lang="en-US" baseline="-25000"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it causes the diode to get reverse biased. In such condition, the capacitor retains the value until the input again exceeds the value stored in the capacitor</a:t>
            </a:r>
            <a:endParaRPr lang="en-US" dirty="0">
              <a:latin typeface="Times New Roman" pitchFamily="18" charset="0"/>
              <a:cs typeface="Times New Roman" pitchFamily="18" charset="0"/>
            </a:endParaRPr>
          </a:p>
        </p:txBody>
      </p:sp>
      <p:sp>
        <p:nvSpPr>
          <p:cNvPr id="12" name="Rectangle 11"/>
          <p:cNvSpPr/>
          <p:nvPr/>
        </p:nvSpPr>
        <p:spPr>
          <a:xfrm>
            <a:off x="0" y="5943600"/>
            <a:ext cx="914400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ü"/>
            </a:pPr>
            <a:r>
              <a:rPr lang="en-US" dirty="0" smtClean="0">
                <a:latin typeface="Times New Roman" pitchFamily="18" charset="0"/>
                <a:cs typeface="Times New Roman" pitchFamily="18" charset="0"/>
              </a:rPr>
              <a:t>As it is a positive peak detector, one can also construct a negative peak detector circuit, that will hold the lowest or most negative signal voltage. This is basically done by</a:t>
            </a:r>
            <a:r>
              <a:rPr lang="en-US" b="1" dirty="0" smtClean="0">
                <a:latin typeface="Times New Roman" pitchFamily="18" charset="0"/>
                <a:cs typeface="Times New Roman" pitchFamily="18" charset="0"/>
              </a:rPr>
              <a:t> reversing</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polarities</a:t>
            </a:r>
            <a:r>
              <a:rPr lang="en-US" dirty="0" smtClean="0">
                <a:latin typeface="Times New Roman" pitchFamily="18" charset="0"/>
                <a:cs typeface="Times New Roman" pitchFamily="18" charset="0"/>
              </a:rPr>
              <a:t> of the diode in the circuit.</a:t>
            </a:r>
            <a:endParaRPr lang="en-US" dirty="0">
              <a:latin typeface="Times New Roman" pitchFamily="18" charset="0"/>
              <a:cs typeface="Times New Roman"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endParaRPr lang="en-US" b="1" dirty="0">
              <a:latin typeface="Times New Roman" pitchFamily="18" charset="0"/>
              <a:cs typeface="Times New Roman" pitchFamily="18" charset="0"/>
            </a:endParaRPr>
          </a:p>
        </p:txBody>
      </p:sp>
      <p:sp>
        <p:nvSpPr>
          <p:cNvPr id="6" name="Rectangle 5"/>
          <p:cNvSpPr/>
          <p:nvPr/>
        </p:nvSpPr>
        <p:spPr>
          <a:xfrm>
            <a:off x="685800" y="1524000"/>
            <a:ext cx="792480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b="1" dirty="0" smtClean="0">
                <a:latin typeface="Times New Roman" pitchFamily="18" charset="0"/>
                <a:cs typeface="Times New Roman" pitchFamily="18" charset="0"/>
              </a:rPr>
              <a:t>Wave shaping circuits</a:t>
            </a:r>
            <a:r>
              <a:rPr lang="en-US" dirty="0" smtClean="0">
                <a:latin typeface="Times New Roman" pitchFamily="18" charset="0"/>
                <a:cs typeface="Times New Roman" pitchFamily="18" charset="0"/>
              </a:rPr>
              <a:t> are the electronic circuits, which produce the desired shape at the output from the applied input wave form. These circuits perform two functions −</a:t>
            </a:r>
          </a:p>
          <a:p>
            <a:pPr marL="342900" indent="-342900" algn="just">
              <a:buFont typeface="+mj-lt"/>
              <a:buAutoNum type="arabicPeriod"/>
            </a:pPr>
            <a:r>
              <a:rPr lang="en-US" dirty="0" smtClean="0">
                <a:latin typeface="Times New Roman" pitchFamily="18" charset="0"/>
                <a:cs typeface="Times New Roman" pitchFamily="18" charset="0"/>
              </a:rPr>
              <a:t>Attenuate the applied wave</a:t>
            </a:r>
          </a:p>
          <a:p>
            <a:pPr marL="342900" indent="-342900" algn="just">
              <a:buFont typeface="+mj-lt"/>
              <a:buAutoNum type="arabicPeriod"/>
            </a:pPr>
            <a:r>
              <a:rPr lang="en-US" dirty="0" smtClean="0">
                <a:latin typeface="Times New Roman" pitchFamily="18" charset="0"/>
                <a:cs typeface="Times New Roman" pitchFamily="18" charset="0"/>
              </a:rPr>
              <a:t>Alter the dc level of the applied wave.</a:t>
            </a:r>
          </a:p>
          <a:p>
            <a:pPr algn="just"/>
            <a:r>
              <a:rPr lang="en-US" dirty="0" smtClean="0">
                <a:latin typeface="Times New Roman" pitchFamily="18" charset="0"/>
                <a:cs typeface="Times New Roman" pitchFamily="18" charset="0"/>
              </a:rPr>
              <a:t>There are two types of wave shaping circuits: </a:t>
            </a:r>
            <a:r>
              <a:rPr lang="en-US" b="1" dirty="0" smtClean="0">
                <a:latin typeface="Times New Roman" pitchFamily="18" charset="0"/>
                <a:cs typeface="Times New Roman" pitchFamily="18" charset="0"/>
              </a:rPr>
              <a:t>Clippers</a:t>
            </a:r>
            <a:r>
              <a:rPr lang="en-US" dirty="0" smtClean="0">
                <a:latin typeface="Times New Roman" pitchFamily="18" charset="0"/>
                <a:cs typeface="Times New Roman" pitchFamily="18" charset="0"/>
              </a:rPr>
              <a:t> and </a:t>
            </a:r>
            <a:r>
              <a:rPr lang="en-US" b="1" dirty="0" smtClean="0">
                <a:latin typeface="Times New Roman" pitchFamily="18" charset="0"/>
                <a:cs typeface="Times New Roman" pitchFamily="18" charset="0"/>
              </a:rPr>
              <a:t>Clampers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7" name="Rectangle 6"/>
          <p:cNvSpPr/>
          <p:nvPr/>
        </p:nvSpPr>
        <p:spPr>
          <a:xfrm>
            <a:off x="228600" y="3429000"/>
            <a:ext cx="84582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clipper</a:t>
            </a:r>
            <a:r>
              <a:rPr lang="en-US" dirty="0" smtClean="0">
                <a:latin typeface="Times New Roman" pitchFamily="18" charset="0"/>
                <a:cs typeface="Times New Roman" pitchFamily="18" charset="0"/>
              </a:rPr>
              <a:t> is an electronic circuit that produces an output by removing a part of the input above or below a reference value. That means, the output of a clipper will be same as that of the input for other than the clipped part. Due to this, the peak to peak amplitude of the output of a clipper will be always less than that of the input.</a:t>
            </a:r>
            <a:endParaRPr lang="en-US" dirty="0">
              <a:latin typeface="Times New Roman" pitchFamily="18" charset="0"/>
              <a:cs typeface="Times New Roman" pitchFamily="18" charset="0"/>
            </a:endParaRPr>
          </a:p>
        </p:txBody>
      </p:sp>
      <p:sp>
        <p:nvSpPr>
          <p:cNvPr id="8" name="Rectangle 7"/>
          <p:cNvSpPr/>
          <p:nvPr/>
        </p:nvSpPr>
        <p:spPr>
          <a:xfrm>
            <a:off x="609600" y="4800600"/>
            <a:ext cx="76962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dirty="0" smtClean="0">
                <a:latin typeface="Times New Roman" pitchFamily="18" charset="0"/>
                <a:cs typeface="Times New Roman" pitchFamily="18" charset="0"/>
              </a:rPr>
              <a:t>Clippers can be classified into the following two types based on the clipping portion of the input.</a:t>
            </a:r>
          </a:p>
          <a:p>
            <a:pPr marL="342900" indent="-342900" algn="just">
              <a:buFont typeface="+mj-lt"/>
              <a:buAutoNum type="arabicPeriod"/>
            </a:pPr>
            <a:r>
              <a:rPr lang="en-US" dirty="0" smtClean="0">
                <a:latin typeface="Times New Roman" pitchFamily="18" charset="0"/>
                <a:cs typeface="Times New Roman" pitchFamily="18" charset="0"/>
              </a:rPr>
              <a:t>Positive Clipper</a:t>
            </a:r>
          </a:p>
          <a:p>
            <a:pPr marL="342900" indent="-342900" algn="just">
              <a:buFont typeface="+mj-lt"/>
              <a:buAutoNum type="arabicPeriod"/>
            </a:pPr>
            <a:r>
              <a:rPr lang="en-US" dirty="0" smtClean="0">
                <a:latin typeface="Times New Roman" pitchFamily="18" charset="0"/>
                <a:cs typeface="Times New Roman" pitchFamily="18" charset="0"/>
              </a:rPr>
              <a:t>Negative Clipper</a:t>
            </a:r>
            <a:endParaRPr lang="en-US" dirty="0">
              <a:latin typeface="Times New Roman" pitchFamily="18" charset="0"/>
              <a:cs typeface="Times New Roman"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14264"/>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26068"/>
            <a:ext cx="17684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Clipper</a:t>
            </a:r>
          </a:p>
        </p:txBody>
      </p:sp>
      <p:pic>
        <p:nvPicPr>
          <p:cNvPr id="3074" name="Picture 2" descr="Positive Half Cycle"/>
          <p:cNvPicPr>
            <a:picLocks noChangeAspect="1" noChangeArrowheads="1"/>
          </p:cNvPicPr>
          <p:nvPr/>
        </p:nvPicPr>
        <p:blipFill>
          <a:blip r:embed="rId2" cstate="print"/>
          <a:srcRect/>
          <a:stretch>
            <a:fillRect/>
          </a:stretch>
        </p:blipFill>
        <p:spPr bwMode="auto">
          <a:xfrm>
            <a:off x="1752600" y="1600200"/>
            <a:ext cx="5715000" cy="4686300"/>
          </a:xfrm>
          <a:prstGeom prst="rect">
            <a:avLst/>
          </a:prstGeom>
          <a:noFill/>
          <a:ln>
            <a:solidFill>
              <a:srgbClr val="FF0000"/>
            </a:solid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447800"/>
            <a:ext cx="84582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positive clipper</a:t>
            </a:r>
            <a:r>
              <a:rPr lang="en-US" dirty="0" smtClean="0">
                <a:latin typeface="Times New Roman" pitchFamily="18" charset="0"/>
                <a:cs typeface="Times New Roman" pitchFamily="18" charset="0"/>
              </a:rPr>
              <a:t> is a clipper that clips only the positive portion(s) of the input signal.</a:t>
            </a:r>
            <a:endParaRPr lang="en-US" dirty="0">
              <a:latin typeface="Times New Roman" pitchFamily="18" charset="0"/>
              <a:cs typeface="Times New Roman" pitchFamily="18" charset="0"/>
            </a:endParaRPr>
          </a:p>
        </p:txBody>
      </p:sp>
      <p:sp>
        <p:nvSpPr>
          <p:cNvPr id="110593" name="Rectangle 1"/>
          <p:cNvSpPr>
            <a:spLocks noChangeArrowheads="1"/>
          </p:cNvSpPr>
          <p:nvPr/>
        </p:nvSpPr>
        <p:spPr bwMode="auto">
          <a:xfrm>
            <a:off x="0" y="1981200"/>
            <a:ext cx="9144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 sinusoidal voltage signal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is applied to the non-inverting terminal of the op-amp. The value of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can be chosen by varying the resistor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2. </a:t>
            </a:r>
          </a:p>
        </p:txBody>
      </p:sp>
      <p:sp>
        <p:nvSpPr>
          <p:cNvPr id="110594" name="Rectangle 2"/>
          <p:cNvSpPr>
            <a:spLocks noChangeArrowheads="1"/>
          </p:cNvSpPr>
          <p:nvPr/>
        </p:nvSpPr>
        <p:spPr bwMode="auto">
          <a:xfrm>
            <a:off x="0" y="2590800"/>
            <a:ext cx="9144000" cy="286232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the circuit shown above is explained below −</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less than the value of the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conducts. Then, the circuit given above behaves as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voltage follower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same as that of the input voltage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&lt;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endParaRPr kumimoji="0" lang="en-US"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greater than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off. Now, the op-amp operates in an open loop since the feedback path was open.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equal to the value of the reference voltage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&gt;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7"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8" name="Rectangle 7"/>
          <p:cNvSpPr/>
          <p:nvPr/>
        </p:nvSpPr>
        <p:spPr>
          <a:xfrm>
            <a:off x="0" y="914400"/>
            <a:ext cx="17684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Clipper</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Wave Form Corresponding"/>
          <p:cNvPicPr>
            <a:picLocks noChangeAspect="1" noChangeArrowheads="1"/>
          </p:cNvPicPr>
          <p:nvPr/>
        </p:nvPicPr>
        <p:blipFill>
          <a:blip r:embed="rId2" cstate="print"/>
          <a:srcRect/>
          <a:stretch>
            <a:fillRect/>
          </a:stretch>
        </p:blipFill>
        <p:spPr bwMode="auto">
          <a:xfrm>
            <a:off x="2057400" y="1143000"/>
            <a:ext cx="5715000" cy="5305426"/>
          </a:xfrm>
          <a:prstGeom prst="rect">
            <a:avLst/>
          </a:prstGeom>
          <a:noFill/>
          <a:ln>
            <a:solidFill>
              <a:srgbClr val="FF0000"/>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6" name="Rectangle 5"/>
          <p:cNvSpPr/>
          <p:nvPr/>
        </p:nvSpPr>
        <p:spPr>
          <a:xfrm>
            <a:off x="0" y="914400"/>
            <a:ext cx="176843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Clipper</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14400"/>
            <a:ext cx="185820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Clipper</a:t>
            </a:r>
          </a:p>
        </p:txBody>
      </p:sp>
      <p:pic>
        <p:nvPicPr>
          <p:cNvPr id="112642" name="Picture 2" descr="Negative Clipper"/>
          <p:cNvPicPr>
            <a:picLocks noChangeAspect="1" noChangeArrowheads="1"/>
          </p:cNvPicPr>
          <p:nvPr/>
        </p:nvPicPr>
        <p:blipFill>
          <a:blip r:embed="rId2" cstate="print"/>
          <a:srcRect/>
          <a:stretch>
            <a:fillRect/>
          </a:stretch>
        </p:blipFill>
        <p:spPr bwMode="auto">
          <a:xfrm>
            <a:off x="1676400" y="1600200"/>
            <a:ext cx="5715000" cy="4772025"/>
          </a:xfrm>
          <a:prstGeom prst="rect">
            <a:avLst/>
          </a:prstGeom>
          <a:noFill/>
          <a:ln>
            <a:solidFill>
              <a:srgbClr val="FF0000"/>
            </a:solid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5" name="Rectangle 4"/>
          <p:cNvSpPr/>
          <p:nvPr/>
        </p:nvSpPr>
        <p:spPr>
          <a:xfrm>
            <a:off x="0" y="914400"/>
            <a:ext cx="185820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Clipper</a:t>
            </a:r>
          </a:p>
        </p:txBody>
      </p:sp>
      <p:sp>
        <p:nvSpPr>
          <p:cNvPr id="6" name="Rectangle 5"/>
          <p:cNvSpPr/>
          <p:nvPr/>
        </p:nvSpPr>
        <p:spPr>
          <a:xfrm>
            <a:off x="457200" y="1524000"/>
            <a:ext cx="83058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v"/>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negative clipper</a:t>
            </a:r>
            <a:r>
              <a:rPr lang="en-US" dirty="0" smtClean="0">
                <a:latin typeface="Times New Roman" pitchFamily="18" charset="0"/>
                <a:cs typeface="Times New Roman" pitchFamily="18" charset="0"/>
              </a:rPr>
              <a:t> is a clipper that clips only the negative portion(s) of the input signal. You can obtain the circuit of the negative clipper just by reversing the diode and taking the reverse polarity of the reference voltage, in the circuit that you have seen for a positive clipper.</a:t>
            </a:r>
            <a:endParaRPr lang="en-US" dirty="0">
              <a:latin typeface="Times New Roman" pitchFamily="18" charset="0"/>
              <a:cs typeface="Times New Roman" pitchFamily="18" charset="0"/>
            </a:endParaRPr>
          </a:p>
        </p:txBody>
      </p:sp>
      <p:sp>
        <p:nvSpPr>
          <p:cNvPr id="113665" name="Rectangle 1"/>
          <p:cNvSpPr>
            <a:spLocks noChangeArrowheads="1"/>
          </p:cNvSpPr>
          <p:nvPr/>
        </p:nvSpPr>
        <p:spPr bwMode="auto">
          <a:xfrm>
            <a:off x="0" y="3048744"/>
            <a:ext cx="9144000" cy="258532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The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operation</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of a negative clipper circuit is explained below −</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greater than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conducts. Then, the above circuit behaves as a </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voltage follower</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same as that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&gt;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If the value of the input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Vi </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is less than the value of reference voltage , then the diode D</a:t>
            </a:r>
            <a:r>
              <a:rPr kumimoji="0" lang="en-US"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will be off. Now, the op-amp operates in an open loop since the feedback path is open. Therefore, the output voltage </a:t>
            </a:r>
            <a:r>
              <a:rPr kumimoji="0" lang="en-US" b="0"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0 of the above circuit will be equal to the value of reference voltage ,</a:t>
            </a:r>
            <a:r>
              <a:rPr kumimoji="0" lang="en-US" b="0"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for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Vi</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&lt; </a:t>
            </a:r>
            <a:r>
              <a:rPr kumimoji="0" lang="en-US" b="1" i="1" u="none" strike="noStrike" cap="none" normalizeH="0" baseline="0" dirty="0" err="1" smtClean="0">
                <a:ln>
                  <a:noFill/>
                </a:ln>
                <a:solidFill>
                  <a:schemeClr val="tx1"/>
                </a:solidFill>
                <a:effectLst/>
                <a:latin typeface="Times New Roman" pitchFamily="18" charset="0"/>
                <a:cs typeface="Times New Roman" pitchFamily="18" charset="0"/>
              </a:rPr>
              <a:t>Vref</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Negative Clipper Circuit"/>
          <p:cNvPicPr>
            <a:picLocks noChangeAspect="1" noChangeArrowheads="1"/>
          </p:cNvPicPr>
          <p:nvPr/>
        </p:nvPicPr>
        <p:blipFill>
          <a:blip r:embed="rId2" cstate="print"/>
          <a:srcRect/>
          <a:stretch>
            <a:fillRect/>
          </a:stretch>
        </p:blipFill>
        <p:spPr bwMode="auto">
          <a:xfrm>
            <a:off x="2057400" y="1343024"/>
            <a:ext cx="5715000" cy="5438776"/>
          </a:xfrm>
          <a:prstGeom prst="rect">
            <a:avLst/>
          </a:prstGeom>
          <a:noFill/>
          <a:ln>
            <a:solidFill>
              <a:srgbClr val="FF0000"/>
            </a:solidFill>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Clippers</a:t>
            </a:r>
          </a:p>
        </p:txBody>
      </p:sp>
      <p:sp>
        <p:nvSpPr>
          <p:cNvPr id="6" name="Rectangle 5"/>
          <p:cNvSpPr/>
          <p:nvPr/>
        </p:nvSpPr>
        <p:spPr>
          <a:xfrm>
            <a:off x="0" y="914400"/>
            <a:ext cx="185820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Negative Clipper</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5" name="Rectangle 4"/>
          <p:cNvSpPr/>
          <p:nvPr/>
        </p:nvSpPr>
        <p:spPr>
          <a:xfrm>
            <a:off x="0" y="9144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p>
        </p:txBody>
      </p:sp>
      <p:sp>
        <p:nvSpPr>
          <p:cNvPr id="6" name="Rectangle 5"/>
          <p:cNvSpPr/>
          <p:nvPr/>
        </p:nvSpPr>
        <p:spPr>
          <a:xfrm>
            <a:off x="609600" y="1600200"/>
            <a:ext cx="8382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clamper</a:t>
            </a:r>
            <a:r>
              <a:rPr lang="en-US" dirty="0" smtClean="0">
                <a:latin typeface="Times New Roman" pitchFamily="18" charset="0"/>
                <a:cs typeface="Times New Roman" pitchFamily="18" charset="0"/>
              </a:rPr>
              <a:t> is an electronic circuit that produces an output, which is similar to the input but with a shift in the DC level. In other words, the output of a clamper is an exact replica of the input. Hence, the peak to peak amplitude of the output of a clamper will be always equal to that of the input.</a:t>
            </a:r>
            <a:endParaRPr lang="en-US" dirty="0">
              <a:latin typeface="Times New Roman" pitchFamily="18" charset="0"/>
              <a:cs typeface="Times New Roman" pitchFamily="18" charset="0"/>
            </a:endParaRPr>
          </a:p>
        </p:txBody>
      </p:sp>
      <p:sp>
        <p:nvSpPr>
          <p:cNvPr id="7" name="Rectangle 6"/>
          <p:cNvSpPr/>
          <p:nvPr/>
        </p:nvSpPr>
        <p:spPr>
          <a:xfrm>
            <a:off x="609600" y="3200400"/>
            <a:ext cx="8153400" cy="163121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000" dirty="0" smtClean="0">
                <a:latin typeface="Times New Roman" pitchFamily="18" charset="0"/>
                <a:cs typeface="Times New Roman" pitchFamily="18" charset="0"/>
              </a:rPr>
              <a:t>Clampers are used to introduce or restore the DC level of input signal at the output. There are </a:t>
            </a:r>
            <a:r>
              <a:rPr lang="en-US" sz="2000" b="1" dirty="0" smtClean="0">
                <a:latin typeface="Times New Roman" pitchFamily="18" charset="0"/>
                <a:cs typeface="Times New Roman" pitchFamily="18" charset="0"/>
              </a:rPr>
              <a:t>two types</a:t>
            </a:r>
            <a:r>
              <a:rPr lang="en-US" sz="2000" dirty="0" smtClean="0">
                <a:latin typeface="Times New Roman" pitchFamily="18" charset="0"/>
                <a:cs typeface="Times New Roman" pitchFamily="18" charset="0"/>
              </a:rPr>
              <a:t> of op-amp based clampers based on the DC shift of the input.</a:t>
            </a:r>
          </a:p>
          <a:p>
            <a:pPr marL="800100" lvl="1" indent="-342900">
              <a:buFont typeface="+mj-lt"/>
              <a:buAutoNum type="arabicPeriod"/>
            </a:pPr>
            <a:r>
              <a:rPr lang="en-US" sz="2000" dirty="0" smtClean="0">
                <a:latin typeface="Times New Roman" pitchFamily="18" charset="0"/>
                <a:cs typeface="Times New Roman" pitchFamily="18" charset="0"/>
              </a:rPr>
              <a:t>Positive Clamper</a:t>
            </a:r>
          </a:p>
          <a:p>
            <a:pPr marL="800100" lvl="1" indent="-342900">
              <a:buFont typeface="+mj-lt"/>
              <a:buAutoNum type="arabicPeriod"/>
            </a:pPr>
            <a:r>
              <a:rPr lang="en-US" sz="2000" dirty="0" smtClean="0">
                <a:latin typeface="Times New Roman" pitchFamily="18" charset="0"/>
                <a:cs typeface="Times New Roman" pitchFamily="18" charset="0"/>
              </a:rPr>
              <a:t>Negative Clamper</a:t>
            </a:r>
            <a:endParaRPr lang="en-US" sz="2000" dirty="0">
              <a:latin typeface="Times New Roman" pitchFamily="18" charset="0"/>
              <a:cs typeface="Times New Roman"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Precision Diode Clampers</a:t>
            </a:r>
          </a:p>
        </p:txBody>
      </p:sp>
      <p:sp>
        <p:nvSpPr>
          <p:cNvPr id="5" name="Rectangle 4"/>
          <p:cNvSpPr/>
          <p:nvPr/>
        </p:nvSpPr>
        <p:spPr>
          <a:xfrm>
            <a:off x="0" y="838200"/>
            <a:ext cx="188384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Positive Clamper</a:t>
            </a:r>
          </a:p>
        </p:txBody>
      </p:sp>
      <p:pic>
        <p:nvPicPr>
          <p:cNvPr id="115714" name="Picture 2" descr="Positive Clipper Circuit"/>
          <p:cNvPicPr>
            <a:picLocks noChangeAspect="1" noChangeArrowheads="1"/>
          </p:cNvPicPr>
          <p:nvPr/>
        </p:nvPicPr>
        <p:blipFill>
          <a:blip r:embed="rId2" cstate="print"/>
          <a:srcRect/>
          <a:stretch>
            <a:fillRect/>
          </a:stretch>
        </p:blipFill>
        <p:spPr bwMode="auto">
          <a:xfrm>
            <a:off x="1128067" y="1315593"/>
            <a:ext cx="7406333" cy="5542407"/>
          </a:xfrm>
          <a:prstGeom prst="rect">
            <a:avLst/>
          </a:prstGeom>
          <a:noFill/>
          <a:ln>
            <a:solidFill>
              <a:srgbClr val="FF0000"/>
            </a:solid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1150</TotalTime>
  <Words>10229</Words>
  <Application>Microsoft Office PowerPoint</Application>
  <PresentationFormat>On-screen Show (4:3)</PresentationFormat>
  <Paragraphs>834</Paragraphs>
  <Slides>203</Slides>
  <Notes>0</Notes>
  <HiddenSlides>0</HiddenSlides>
  <MMClips>0</MMClips>
  <ScaleCrop>false</ScaleCrop>
  <HeadingPairs>
    <vt:vector size="4" baseType="variant">
      <vt:variant>
        <vt:lpstr>Theme</vt:lpstr>
      </vt:variant>
      <vt:variant>
        <vt:i4>1</vt:i4>
      </vt:variant>
      <vt:variant>
        <vt:lpstr>Slide Titles</vt:lpstr>
      </vt:variant>
      <vt:variant>
        <vt:i4>203</vt:i4>
      </vt:variant>
    </vt:vector>
  </HeadingPairs>
  <TitlesOfParts>
    <vt:vector size="20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Wein Bridge Derivation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Administrator</cp:lastModifiedBy>
  <cp:revision>975</cp:revision>
  <dcterms:created xsi:type="dcterms:W3CDTF">2020-08-31T22:47:00Z</dcterms:created>
  <dcterms:modified xsi:type="dcterms:W3CDTF">2020-09-30T23:55:09Z</dcterms:modified>
</cp:coreProperties>
</file>